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1" r:id="rId2"/>
    <p:sldId id="367" r:id="rId3"/>
    <p:sldId id="373" r:id="rId4"/>
    <p:sldId id="370" r:id="rId5"/>
    <p:sldId id="369" r:id="rId6"/>
    <p:sldId id="371" r:id="rId7"/>
    <p:sldId id="372" r:id="rId8"/>
    <p:sldId id="374" r:id="rId9"/>
    <p:sldId id="375" r:id="rId10"/>
    <p:sldId id="377" r:id="rId11"/>
    <p:sldId id="364" r:id="rId12"/>
    <p:sldId id="388" r:id="rId13"/>
    <p:sldId id="378" r:id="rId14"/>
    <p:sldId id="379" r:id="rId15"/>
    <p:sldId id="380" r:id="rId16"/>
    <p:sldId id="381" r:id="rId17"/>
    <p:sldId id="382" r:id="rId18"/>
    <p:sldId id="359" r:id="rId19"/>
    <p:sldId id="366" r:id="rId20"/>
    <p:sldId id="383" r:id="rId21"/>
    <p:sldId id="385" r:id="rId22"/>
    <p:sldId id="384" r:id="rId23"/>
    <p:sldId id="386" r:id="rId24"/>
    <p:sldId id="387" r:id="rId25"/>
    <p:sldId id="389" r:id="rId26"/>
    <p:sldId id="390" r:id="rId27"/>
    <p:sldId id="365" r:id="rId28"/>
  </p:sldIdLst>
  <p:sldSz cx="9144000" cy="6858000" type="screen4x3"/>
  <p:notesSz cx="6662738" cy="9926638"/>
  <p:defaultTextStyle>
    <a:defPPr>
      <a:defRPr lang="it-IT"/>
    </a:defPPr>
    <a:lvl1pPr algn="l" rtl="0" fontAlgn="base">
      <a:spcBef>
        <a:spcPct val="0"/>
      </a:spcBef>
      <a:spcAft>
        <a:spcPct val="0"/>
      </a:spcAft>
      <a:defRPr kern="1200">
        <a:solidFill>
          <a:schemeClr val="tx1"/>
        </a:solidFill>
        <a:latin typeface="Georgia" pitchFamily="18" charset="0"/>
        <a:ea typeface="+mn-ea"/>
        <a:cs typeface="+mn-cs"/>
      </a:defRPr>
    </a:lvl1pPr>
    <a:lvl2pPr marL="457200" algn="l" rtl="0" fontAlgn="base">
      <a:spcBef>
        <a:spcPct val="0"/>
      </a:spcBef>
      <a:spcAft>
        <a:spcPct val="0"/>
      </a:spcAft>
      <a:defRPr kern="1200">
        <a:solidFill>
          <a:schemeClr val="tx1"/>
        </a:solidFill>
        <a:latin typeface="Georgia" pitchFamily="18" charset="0"/>
        <a:ea typeface="+mn-ea"/>
        <a:cs typeface="+mn-cs"/>
      </a:defRPr>
    </a:lvl2pPr>
    <a:lvl3pPr marL="914400" algn="l" rtl="0" fontAlgn="base">
      <a:spcBef>
        <a:spcPct val="0"/>
      </a:spcBef>
      <a:spcAft>
        <a:spcPct val="0"/>
      </a:spcAft>
      <a:defRPr kern="1200">
        <a:solidFill>
          <a:schemeClr val="tx1"/>
        </a:solidFill>
        <a:latin typeface="Georgia" pitchFamily="18" charset="0"/>
        <a:ea typeface="+mn-ea"/>
        <a:cs typeface="+mn-cs"/>
      </a:defRPr>
    </a:lvl3pPr>
    <a:lvl4pPr marL="1371600" algn="l" rtl="0" fontAlgn="base">
      <a:spcBef>
        <a:spcPct val="0"/>
      </a:spcBef>
      <a:spcAft>
        <a:spcPct val="0"/>
      </a:spcAft>
      <a:defRPr kern="1200">
        <a:solidFill>
          <a:schemeClr val="tx1"/>
        </a:solidFill>
        <a:latin typeface="Georgia" pitchFamily="18" charset="0"/>
        <a:ea typeface="+mn-ea"/>
        <a:cs typeface="+mn-cs"/>
      </a:defRPr>
    </a:lvl4pPr>
    <a:lvl5pPr marL="1828800" algn="l" rtl="0" fontAlgn="base">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varScale="1">
        <p:scale>
          <a:sx n="63" d="100"/>
          <a:sy n="63"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it-IT"/>
          </a:p>
        </p:txBody>
      </p:sp>
      <p:sp>
        <p:nvSpPr>
          <p:cNvPr id="9219" name="Rectangle 3"/>
          <p:cNvSpPr>
            <a:spLocks noGrp="1" noChangeArrowheads="1"/>
          </p:cNvSpPr>
          <p:nvPr>
            <p:ph type="dt" idx="1"/>
          </p:nvPr>
        </p:nvSpPr>
        <p:spPr bwMode="auto">
          <a:xfrm>
            <a:off x="3773488" y="0"/>
            <a:ext cx="28876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it-IT"/>
          </a:p>
        </p:txBody>
      </p:sp>
      <p:sp>
        <p:nvSpPr>
          <p:cNvPr id="65540" name="Rectangle 4"/>
          <p:cNvSpPr>
            <a:spLocks noGrp="1" noRot="1" noChangeAspect="1" noChangeArrowheads="1" noTextEdit="1"/>
          </p:cNvSpPr>
          <p:nvPr>
            <p:ph type="sldImg" idx="2"/>
          </p:nvPr>
        </p:nvSpPr>
        <p:spPr bwMode="auto">
          <a:xfrm>
            <a:off x="850900"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66750" y="4714875"/>
            <a:ext cx="532923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9222" name="Rectangle 6"/>
          <p:cNvSpPr>
            <a:spLocks noGrp="1" noChangeArrowheads="1"/>
          </p:cNvSpPr>
          <p:nvPr>
            <p:ph type="ftr" sz="quarter" idx="4"/>
          </p:nvPr>
        </p:nvSpPr>
        <p:spPr bwMode="auto">
          <a:xfrm>
            <a:off x="0" y="9428163"/>
            <a:ext cx="28876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it-IT"/>
          </a:p>
        </p:txBody>
      </p:sp>
      <p:sp>
        <p:nvSpPr>
          <p:cNvPr id="9223" name="Rectangle 7"/>
          <p:cNvSpPr>
            <a:spLocks noGrp="1" noChangeArrowheads="1"/>
          </p:cNvSpPr>
          <p:nvPr>
            <p:ph type="sldNum" sz="quarter" idx="5"/>
          </p:nvPr>
        </p:nvSpPr>
        <p:spPr bwMode="auto">
          <a:xfrm>
            <a:off x="3773488" y="9428163"/>
            <a:ext cx="28876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6B2057F-0E1F-43C9-801E-689BD3A9BECA}" type="slidenum">
              <a:rPr lang="it-IT"/>
              <a:pPr>
                <a:defRPr/>
              </a:pPr>
              <a:t>‹N›</a:t>
            </a:fld>
            <a:endParaRPr lang="it-IT"/>
          </a:p>
        </p:txBody>
      </p:sp>
    </p:spTree>
    <p:extLst>
      <p:ext uri="{BB962C8B-B14F-4D97-AF65-F5344CB8AC3E}">
        <p14:creationId xmlns:p14="http://schemas.microsoft.com/office/powerpoint/2010/main" val="2773546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fld id="{FE0DCC77-2D83-4A1E-9D2B-E205730F7B3E}" type="slidenum">
              <a:rPr lang="it-IT" smtClean="0">
                <a:latin typeface="Arial" charset="0"/>
              </a:rPr>
              <a:pPr eaLnBrk="1" hangingPunct="1"/>
              <a:t>1</a:t>
            </a:fld>
            <a:endParaRPr lang="it-IT" smtClean="0">
              <a:latin typeface="Arial" charset="0"/>
            </a:endParaRPr>
          </a:p>
        </p:txBody>
      </p:sp>
      <p:sp>
        <p:nvSpPr>
          <p:cNvPr id="66563" name="Segnaposto immagine diapositiva 1"/>
          <p:cNvSpPr>
            <a:spLocks noGrp="1" noRot="1" noChangeAspect="1" noTextEdit="1"/>
          </p:cNvSpPr>
          <p:nvPr>
            <p:ph type="sldImg"/>
          </p:nvPr>
        </p:nvSpPr>
        <p:spPr>
          <a:ln/>
        </p:spPr>
      </p:sp>
      <p:sp>
        <p:nvSpPr>
          <p:cNvPr id="66564"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t-IT" smtClean="0">
              <a:latin typeface="Arial" charset="0"/>
            </a:endParaRPr>
          </a:p>
        </p:txBody>
      </p:sp>
      <p:sp>
        <p:nvSpPr>
          <p:cNvPr id="66565" name="Segnaposto numero diapositiva 3"/>
          <p:cNvSpPr txBox="1">
            <a:spLocks noGrp="1"/>
          </p:cNvSpPr>
          <p:nvPr/>
        </p:nvSpPr>
        <p:spPr bwMode="auto">
          <a:xfrm>
            <a:off x="3773488" y="9428163"/>
            <a:ext cx="28876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algn="r" eaLnBrk="1" hangingPunct="1"/>
            <a:fld id="{43791879-E26B-4FB1-8318-BBE5E9C2A218}" type="slidenum">
              <a:rPr lang="it-IT" sz="1200">
                <a:latin typeface="Arial" charset="0"/>
              </a:rPr>
              <a:pPr algn="r" eaLnBrk="1" hangingPunct="1"/>
              <a:t>1</a:t>
            </a:fld>
            <a:endParaRPr lang="it-IT" sz="1200">
              <a:latin typeface="Arial" charset="0"/>
            </a:endParaRPr>
          </a:p>
        </p:txBody>
      </p:sp>
      <p:sp>
        <p:nvSpPr>
          <p:cNvPr id="66566" name="Segnaposto intestazione 4"/>
          <p:cNvSpPr txBox="1">
            <a:spLocks noGrp="1"/>
          </p:cNvSpPr>
          <p:nvPr/>
        </p:nvSpPr>
        <p:spPr bwMode="auto">
          <a:xfrm>
            <a:off x="0" y="0"/>
            <a:ext cx="28876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eaLnBrk="1" hangingPunct="1"/>
            <a:r>
              <a:rPr lang="it-IT" sz="1200">
                <a:latin typeface="Arial" charset="0"/>
              </a:rPr>
              <a:t>Avv. Prof. Alberto Tedoldi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326476B7-6DFE-434E-9F2E-C1DB892E9B96}" type="slidenum">
              <a:rPr lang="it-IT"/>
              <a:pPr>
                <a:defRPr/>
              </a:pPr>
              <a:t>‹N›</a:t>
            </a:fld>
            <a:endParaRPr lang="it-IT"/>
          </a:p>
        </p:txBody>
      </p:sp>
    </p:spTree>
    <p:extLst>
      <p:ext uri="{BB962C8B-B14F-4D97-AF65-F5344CB8AC3E}">
        <p14:creationId xmlns:p14="http://schemas.microsoft.com/office/powerpoint/2010/main" val="4238404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EA886319-1A6E-483F-ACAC-624D2C96038F}" type="slidenum">
              <a:rPr lang="it-IT"/>
              <a:pPr>
                <a:defRPr/>
              </a:pPr>
              <a:t>‹N›</a:t>
            </a:fld>
            <a:endParaRPr lang="it-IT"/>
          </a:p>
        </p:txBody>
      </p:sp>
    </p:spTree>
    <p:extLst>
      <p:ext uri="{BB962C8B-B14F-4D97-AF65-F5344CB8AC3E}">
        <p14:creationId xmlns:p14="http://schemas.microsoft.com/office/powerpoint/2010/main" val="344336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AC41230E-4198-478D-B551-4CAE9F98F915}" type="slidenum">
              <a:rPr lang="it-IT"/>
              <a:pPr>
                <a:defRPr/>
              </a:pPr>
              <a:t>‹N›</a:t>
            </a:fld>
            <a:endParaRPr lang="it-IT"/>
          </a:p>
        </p:txBody>
      </p:sp>
    </p:spTree>
    <p:extLst>
      <p:ext uri="{BB962C8B-B14F-4D97-AF65-F5344CB8AC3E}">
        <p14:creationId xmlns:p14="http://schemas.microsoft.com/office/powerpoint/2010/main" val="3489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BCDD5E43-D25A-416D-B3F7-DAB83C634300}" type="slidenum">
              <a:rPr lang="it-IT"/>
              <a:pPr>
                <a:defRPr/>
              </a:pPr>
              <a:t>‹N›</a:t>
            </a:fld>
            <a:endParaRPr lang="it-IT"/>
          </a:p>
        </p:txBody>
      </p:sp>
    </p:spTree>
    <p:extLst>
      <p:ext uri="{BB962C8B-B14F-4D97-AF65-F5344CB8AC3E}">
        <p14:creationId xmlns:p14="http://schemas.microsoft.com/office/powerpoint/2010/main" val="37094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F602EFA9-E564-471A-BCE8-FD45CEDE170A}" type="slidenum">
              <a:rPr lang="it-IT"/>
              <a:pPr>
                <a:defRPr/>
              </a:pPr>
              <a:t>‹N›</a:t>
            </a:fld>
            <a:endParaRPr lang="it-IT"/>
          </a:p>
        </p:txBody>
      </p:sp>
    </p:spTree>
    <p:extLst>
      <p:ext uri="{BB962C8B-B14F-4D97-AF65-F5344CB8AC3E}">
        <p14:creationId xmlns:p14="http://schemas.microsoft.com/office/powerpoint/2010/main" val="230166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C7C9B6F2-E4E0-4196-A522-3B66F6C1B0D2}" type="slidenum">
              <a:rPr lang="it-IT"/>
              <a:pPr>
                <a:defRPr/>
              </a:pPr>
              <a:t>‹N›</a:t>
            </a:fld>
            <a:endParaRPr lang="it-IT"/>
          </a:p>
        </p:txBody>
      </p:sp>
    </p:spTree>
    <p:extLst>
      <p:ext uri="{BB962C8B-B14F-4D97-AF65-F5344CB8AC3E}">
        <p14:creationId xmlns:p14="http://schemas.microsoft.com/office/powerpoint/2010/main" val="171037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pPr>
              <a:defRPr/>
            </a:pPr>
            <a:endParaRPr lang="it-IT"/>
          </a:p>
        </p:txBody>
      </p:sp>
      <p:sp>
        <p:nvSpPr>
          <p:cNvPr id="8" name="Rectangle 5"/>
          <p:cNvSpPr>
            <a:spLocks noGrp="1" noChangeArrowheads="1"/>
          </p:cNvSpPr>
          <p:nvPr>
            <p:ph type="ftr" sz="quarter" idx="11"/>
          </p:nvPr>
        </p:nvSpPr>
        <p:spPr/>
        <p:txBody>
          <a:bodyPr/>
          <a:lstStyle>
            <a:lvl1pPr>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vl1pPr>
          </a:lstStyle>
          <a:p>
            <a:pPr>
              <a:defRPr/>
            </a:pPr>
            <a:fld id="{F76FC911-E3CB-4942-B3B8-538899484207}" type="slidenum">
              <a:rPr lang="it-IT"/>
              <a:pPr>
                <a:defRPr/>
              </a:pPr>
              <a:t>‹N›</a:t>
            </a:fld>
            <a:endParaRPr lang="it-IT"/>
          </a:p>
        </p:txBody>
      </p:sp>
    </p:spTree>
    <p:extLst>
      <p:ext uri="{BB962C8B-B14F-4D97-AF65-F5344CB8AC3E}">
        <p14:creationId xmlns:p14="http://schemas.microsoft.com/office/powerpoint/2010/main" val="99440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pPr>
              <a:defRPr/>
            </a:pPr>
            <a:endParaRPr lang="it-IT"/>
          </a:p>
        </p:txBody>
      </p:sp>
      <p:sp>
        <p:nvSpPr>
          <p:cNvPr id="4" name="Rectangle 5"/>
          <p:cNvSpPr>
            <a:spLocks noGrp="1" noChangeArrowheads="1"/>
          </p:cNvSpPr>
          <p:nvPr>
            <p:ph type="ftr" sz="quarter" idx="11"/>
          </p:nvPr>
        </p:nvSpPr>
        <p:spPr/>
        <p:txBody>
          <a:bodyPr/>
          <a:lstStyle>
            <a:lvl1pPr>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vl1pPr>
          </a:lstStyle>
          <a:p>
            <a:pPr>
              <a:defRPr/>
            </a:pPr>
            <a:fld id="{58B7A657-3064-44DA-8706-E5ABA60F1548}" type="slidenum">
              <a:rPr lang="it-IT"/>
              <a:pPr>
                <a:defRPr/>
              </a:pPr>
              <a:t>‹N›</a:t>
            </a:fld>
            <a:endParaRPr lang="it-IT"/>
          </a:p>
        </p:txBody>
      </p:sp>
    </p:spTree>
    <p:extLst>
      <p:ext uri="{BB962C8B-B14F-4D97-AF65-F5344CB8AC3E}">
        <p14:creationId xmlns:p14="http://schemas.microsoft.com/office/powerpoint/2010/main" val="176363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it-IT"/>
          </a:p>
        </p:txBody>
      </p:sp>
      <p:sp>
        <p:nvSpPr>
          <p:cNvPr id="3" name="Rectangle 5"/>
          <p:cNvSpPr>
            <a:spLocks noGrp="1" noChangeArrowheads="1"/>
          </p:cNvSpPr>
          <p:nvPr>
            <p:ph type="ftr" sz="quarter" idx="11"/>
          </p:nvPr>
        </p:nvSpPr>
        <p:spPr/>
        <p:txBody>
          <a:bodyPr/>
          <a:lstStyle>
            <a:lvl1pPr>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vl1pPr>
          </a:lstStyle>
          <a:p>
            <a:pPr>
              <a:defRPr/>
            </a:pPr>
            <a:fld id="{1213E629-EDCD-4366-93CB-409FBED2A0A0}" type="slidenum">
              <a:rPr lang="it-IT"/>
              <a:pPr>
                <a:defRPr/>
              </a:pPr>
              <a:t>‹N›</a:t>
            </a:fld>
            <a:endParaRPr lang="it-IT"/>
          </a:p>
        </p:txBody>
      </p:sp>
    </p:spTree>
    <p:extLst>
      <p:ext uri="{BB962C8B-B14F-4D97-AF65-F5344CB8AC3E}">
        <p14:creationId xmlns:p14="http://schemas.microsoft.com/office/powerpoint/2010/main" val="216861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00F0A1BC-31E8-4DD8-B359-0DCEBE01D720}" type="slidenum">
              <a:rPr lang="it-IT"/>
              <a:pPr>
                <a:defRPr/>
              </a:pPr>
              <a:t>‹N›</a:t>
            </a:fld>
            <a:endParaRPr lang="it-IT"/>
          </a:p>
        </p:txBody>
      </p:sp>
    </p:spTree>
    <p:extLst>
      <p:ext uri="{BB962C8B-B14F-4D97-AF65-F5344CB8AC3E}">
        <p14:creationId xmlns:p14="http://schemas.microsoft.com/office/powerpoint/2010/main" val="384663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pPr>
              <a:defRPr/>
            </a:pPr>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58B6F140-06F2-4E7C-9A1E-845FAA8ED4D5}" type="slidenum">
              <a:rPr lang="it-IT"/>
              <a:pPr>
                <a:defRPr/>
              </a:pPr>
              <a:t>‹N›</a:t>
            </a:fld>
            <a:endParaRPr lang="it-IT"/>
          </a:p>
        </p:txBody>
      </p:sp>
    </p:spTree>
    <p:extLst>
      <p:ext uri="{BB962C8B-B14F-4D97-AF65-F5344CB8AC3E}">
        <p14:creationId xmlns:p14="http://schemas.microsoft.com/office/powerpoint/2010/main" val="292269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97720073-40F0-4E2B-B4DB-143E0F1E6C28}" type="slidenum">
              <a:rPr lang="it-IT"/>
              <a:pPr>
                <a:defRPr/>
              </a:pPr>
              <a:t>‹N›</a:t>
            </a:fld>
            <a:endParaRPr lang="it-IT"/>
          </a:p>
        </p:txBody>
      </p:sp>
      <p:pic>
        <p:nvPicPr>
          <p:cNvPr id="1031" name="Picture 7" descr="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895600" y="381000"/>
            <a:ext cx="3233738" cy="117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userDrawn="1"/>
        </p:nvSpPr>
        <p:spPr bwMode="auto">
          <a:xfrm>
            <a:off x="0" y="64008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eorgia" pitchFamily="18" charset="0"/>
              </a:defRPr>
            </a:lvl1pPr>
            <a:lvl2pPr marL="742950" indent="-285750" eaLnBrk="0" hangingPunct="0">
              <a:defRPr>
                <a:solidFill>
                  <a:schemeClr val="tx1"/>
                </a:solidFill>
                <a:latin typeface="Georgia" pitchFamily="18" charset="0"/>
              </a:defRPr>
            </a:lvl2pPr>
            <a:lvl3pPr marL="1143000" indent="-228600" eaLnBrk="0" hangingPunct="0">
              <a:defRPr>
                <a:solidFill>
                  <a:schemeClr val="tx1"/>
                </a:solidFill>
                <a:latin typeface="Georgia" pitchFamily="18" charset="0"/>
              </a:defRPr>
            </a:lvl3pPr>
            <a:lvl4pPr marL="1600200" indent="-228600" eaLnBrk="0" hangingPunct="0">
              <a:defRPr>
                <a:solidFill>
                  <a:schemeClr val="tx1"/>
                </a:solidFill>
                <a:latin typeface="Georgia" pitchFamily="18" charset="0"/>
              </a:defRPr>
            </a:lvl4pPr>
            <a:lvl5pPr marL="2057400" indent="-228600" eaLnBrk="0" hangingPunct="0">
              <a:defRPr>
                <a:solidFill>
                  <a:schemeClr val="tx1"/>
                </a:solidFill>
                <a:latin typeface="Georgia" pitchFamily="18" charset="0"/>
              </a:defRPr>
            </a:lvl5pPr>
            <a:lvl6pPr marL="2514600" indent="-228600" eaLnBrk="0" fontAlgn="base" hangingPunct="0">
              <a:spcBef>
                <a:spcPct val="0"/>
              </a:spcBef>
              <a:spcAft>
                <a:spcPct val="0"/>
              </a:spcAft>
              <a:defRPr>
                <a:solidFill>
                  <a:schemeClr val="tx1"/>
                </a:solidFill>
                <a:latin typeface="Georgia" pitchFamily="18" charset="0"/>
              </a:defRPr>
            </a:lvl6pPr>
            <a:lvl7pPr marL="2971800" indent="-228600" eaLnBrk="0" fontAlgn="base" hangingPunct="0">
              <a:spcBef>
                <a:spcPct val="0"/>
              </a:spcBef>
              <a:spcAft>
                <a:spcPct val="0"/>
              </a:spcAft>
              <a:defRPr>
                <a:solidFill>
                  <a:schemeClr val="tx1"/>
                </a:solidFill>
                <a:latin typeface="Georgia" pitchFamily="18" charset="0"/>
              </a:defRPr>
            </a:lvl7pPr>
            <a:lvl8pPr marL="3429000" indent="-228600" eaLnBrk="0" fontAlgn="base" hangingPunct="0">
              <a:spcBef>
                <a:spcPct val="0"/>
              </a:spcBef>
              <a:spcAft>
                <a:spcPct val="0"/>
              </a:spcAft>
              <a:defRPr>
                <a:solidFill>
                  <a:schemeClr val="tx1"/>
                </a:solidFill>
                <a:latin typeface="Georgia" pitchFamily="18" charset="0"/>
              </a:defRPr>
            </a:lvl8pPr>
            <a:lvl9pPr marL="3886200" indent="-228600" eaLnBrk="0" fontAlgn="base" hangingPunct="0">
              <a:spcBef>
                <a:spcPct val="0"/>
              </a:spcBef>
              <a:spcAft>
                <a:spcPct val="0"/>
              </a:spcAft>
              <a:defRPr>
                <a:solidFill>
                  <a:schemeClr val="tx1"/>
                </a:solidFill>
                <a:latin typeface="Georgia" pitchFamily="18" charset="0"/>
              </a:defRPr>
            </a:lvl9pPr>
          </a:lstStyle>
          <a:p>
            <a:pPr algn="ctr" eaLnBrk="1" hangingPunct="1">
              <a:spcBef>
                <a:spcPct val="50000"/>
              </a:spcBef>
            </a:pPr>
            <a:r>
              <a:rPr lang="it-IT" sz="1400" b="1">
                <a:solidFill>
                  <a:srgbClr val="006600"/>
                </a:solidFill>
              </a:rPr>
              <a:t>www.isjam.com</a:t>
            </a:r>
            <a:r>
              <a:rPr lang="it-IT" sz="1200" b="1">
                <a:solidFill>
                  <a:srgbClr val="006600"/>
                </a:solidFill>
              </a:rPr>
              <a:t> </a:t>
            </a:r>
          </a:p>
        </p:txBody>
      </p:sp>
    </p:spTree>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CasellaDiTesto 1"/>
          <p:cNvSpPr txBox="1">
            <a:spLocks noChangeArrowheads="1"/>
          </p:cNvSpPr>
          <p:nvPr/>
        </p:nvSpPr>
        <p:spPr bwMode="auto">
          <a:xfrm>
            <a:off x="468313" y="692150"/>
            <a:ext cx="8229600" cy="5447645"/>
          </a:xfrm>
          <a:prstGeom prst="rect">
            <a:avLst/>
          </a:prstGeom>
          <a:noFill/>
          <a:ln w="9525">
            <a:noFill/>
            <a:miter lim="800000"/>
            <a:headEnd/>
            <a:tailEnd/>
          </a:ln>
        </p:spPr>
        <p:txBody>
          <a:bodyPr>
            <a:spAutoFit/>
          </a:bodyPr>
          <a:lstStyle/>
          <a:p>
            <a:pPr algn="ctr">
              <a:defRPr/>
            </a:pPr>
            <a:endParaRPr lang="it-IT" sz="2000" b="1" dirty="0">
              <a:latin typeface="+mn-lt"/>
            </a:endParaRPr>
          </a:p>
          <a:p>
            <a:pPr algn="ctr">
              <a:defRPr/>
            </a:pPr>
            <a:endParaRPr lang="it-IT" sz="2000" b="1" dirty="0">
              <a:latin typeface="+mn-lt"/>
            </a:endParaRPr>
          </a:p>
          <a:p>
            <a:pPr algn="ctr">
              <a:defRPr/>
            </a:pPr>
            <a:endParaRPr lang="it-IT" sz="2800" b="1" dirty="0">
              <a:latin typeface="+mn-lt"/>
            </a:endParaRPr>
          </a:p>
          <a:p>
            <a:pPr algn="ctr">
              <a:defRPr/>
            </a:pPr>
            <a:endParaRPr lang="it-IT" sz="2800" b="1" dirty="0" smtClean="0">
              <a:latin typeface="+mn-lt"/>
            </a:endParaRPr>
          </a:p>
          <a:p>
            <a:pPr algn="ctr">
              <a:defRPr/>
            </a:pPr>
            <a:r>
              <a:rPr lang="it-IT" sz="2800" b="1" dirty="0" smtClean="0">
                <a:latin typeface="+mn-lt"/>
              </a:rPr>
              <a:t>LA CORTE DI CASSAZIONE</a:t>
            </a:r>
          </a:p>
          <a:p>
            <a:pPr algn="ctr">
              <a:defRPr/>
            </a:pPr>
            <a:r>
              <a:rPr lang="it-IT" sz="2800" b="1" dirty="0" smtClean="0">
                <a:latin typeface="+mn-lt"/>
              </a:rPr>
              <a:t>TRA </a:t>
            </a:r>
            <a:r>
              <a:rPr lang="it-IT" sz="2800" b="1" i="1" dirty="0" err="1" smtClean="0">
                <a:latin typeface="+mn-lt"/>
              </a:rPr>
              <a:t>IUS</a:t>
            </a:r>
            <a:r>
              <a:rPr lang="it-IT" sz="2800" b="1" i="1" dirty="0" smtClean="0">
                <a:latin typeface="+mn-lt"/>
              </a:rPr>
              <a:t> </a:t>
            </a:r>
            <a:r>
              <a:rPr lang="it-IT" sz="2800" b="1" i="1" dirty="0" err="1" smtClean="0">
                <a:latin typeface="+mn-lt"/>
              </a:rPr>
              <a:t>LITIGATORIS</a:t>
            </a:r>
            <a:r>
              <a:rPr lang="it-IT" sz="2800" b="1" i="1" dirty="0" smtClean="0">
                <a:latin typeface="+mn-lt"/>
              </a:rPr>
              <a:t> </a:t>
            </a:r>
          </a:p>
          <a:p>
            <a:pPr algn="ctr">
              <a:defRPr/>
            </a:pPr>
            <a:r>
              <a:rPr lang="it-IT" sz="2800" b="1" dirty="0" smtClean="0">
                <a:latin typeface="+mn-lt"/>
              </a:rPr>
              <a:t>E </a:t>
            </a:r>
            <a:r>
              <a:rPr lang="it-IT" sz="2800" b="1" i="1" dirty="0" err="1" smtClean="0">
                <a:latin typeface="+mn-lt"/>
              </a:rPr>
              <a:t>IUS</a:t>
            </a:r>
            <a:r>
              <a:rPr lang="it-IT" sz="2800" b="1" i="1" dirty="0" smtClean="0">
                <a:latin typeface="+mn-lt"/>
              </a:rPr>
              <a:t> </a:t>
            </a:r>
            <a:r>
              <a:rPr lang="it-IT" sz="2800" b="1" i="1" dirty="0" err="1" smtClean="0">
                <a:latin typeface="+mn-lt"/>
              </a:rPr>
              <a:t>CONSTITUTIONIS</a:t>
            </a:r>
            <a:endParaRPr lang="it-IT" sz="2800" b="1" dirty="0">
              <a:latin typeface="+mn-lt"/>
            </a:endParaRPr>
          </a:p>
          <a:p>
            <a:pPr algn="ctr">
              <a:defRPr/>
            </a:pPr>
            <a:endParaRPr lang="it-IT" sz="2000" b="1" dirty="0">
              <a:latin typeface="+mn-lt"/>
            </a:endParaRPr>
          </a:p>
          <a:p>
            <a:pPr algn="ctr">
              <a:defRPr/>
            </a:pPr>
            <a:endParaRPr lang="it-IT" sz="2000" b="1" dirty="0">
              <a:latin typeface="+mn-lt"/>
            </a:endParaRPr>
          </a:p>
          <a:p>
            <a:pPr algn="ctr">
              <a:defRPr/>
            </a:pPr>
            <a:r>
              <a:rPr lang="it-IT" sz="2000" b="1" i="1" dirty="0">
                <a:latin typeface="+mn-lt"/>
              </a:rPr>
              <a:t>Prof. Avv. Alberto </a:t>
            </a:r>
            <a:r>
              <a:rPr lang="it-IT" sz="2000" b="1" i="1" dirty="0" err="1">
                <a:latin typeface="+mn-lt"/>
              </a:rPr>
              <a:t>Tedoldi</a:t>
            </a:r>
            <a:endParaRPr lang="it-IT" sz="2000" b="1" i="1" dirty="0">
              <a:latin typeface="+mn-lt"/>
            </a:endParaRPr>
          </a:p>
          <a:p>
            <a:pPr algn="ctr">
              <a:defRPr/>
            </a:pPr>
            <a:r>
              <a:rPr lang="it-IT" b="1" i="1" dirty="0"/>
              <a:t>Università degli Studi di Verona</a:t>
            </a:r>
          </a:p>
          <a:p>
            <a:pPr algn="just">
              <a:defRPr/>
            </a:pPr>
            <a:r>
              <a:rPr lang="it-IT" b="1" i="1" dirty="0"/>
              <a:t/>
            </a:r>
            <a:br>
              <a:rPr lang="it-IT" b="1" i="1" dirty="0"/>
            </a:br>
            <a:endParaRPr lang="it-IT" b="1" i="1" dirty="0"/>
          </a:p>
          <a:p>
            <a:pPr algn="ctr">
              <a:defRPr/>
            </a:pPr>
            <a:r>
              <a:rPr lang="it-IT" b="1" i="1" dirty="0"/>
              <a:t/>
            </a:r>
            <a:br>
              <a:rPr lang="it-IT" b="1" i="1" dirty="0"/>
            </a:br>
            <a:endParaRPr lang="it-IT" b="1" i="1" dirty="0"/>
          </a:p>
          <a:p>
            <a:pPr algn="ctr">
              <a:defRPr/>
            </a:pP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400" b="1" dirty="0" smtClean="0"/>
              <a:t>Art. 111 </a:t>
            </a:r>
            <a:r>
              <a:rPr lang="it-IT" sz="2400" b="1" dirty="0" err="1" smtClean="0"/>
              <a:t>Cost</a:t>
            </a:r>
            <a:r>
              <a:rPr lang="it-IT" sz="2400" b="1" dirty="0" smtClean="0"/>
              <a:t>.</a:t>
            </a:r>
            <a:endParaRPr lang="it-IT" sz="2400" dirty="0" smtClean="0"/>
          </a:p>
          <a:p>
            <a:pPr algn="just"/>
            <a:r>
              <a:rPr lang="it-IT" sz="2400" dirty="0" smtClean="0"/>
              <a:t>…</a:t>
            </a:r>
          </a:p>
          <a:p>
            <a:pPr algn="just"/>
            <a:endParaRPr lang="it-IT" sz="2400" dirty="0" smtClean="0"/>
          </a:p>
          <a:p>
            <a:pPr algn="just"/>
            <a:r>
              <a:rPr lang="it-IT" sz="2400" dirty="0" smtClean="0"/>
              <a:t>6 (</a:t>
            </a:r>
            <a:r>
              <a:rPr lang="it-IT" sz="2400" i="1" dirty="0" smtClean="0"/>
              <a:t>ex</a:t>
            </a:r>
            <a:r>
              <a:rPr lang="it-IT" sz="2400" dirty="0" smtClean="0"/>
              <a:t> 1). </a:t>
            </a:r>
            <a:r>
              <a:rPr lang="it-IT" sz="2400" dirty="0"/>
              <a:t>Tutti i provvedimenti giurisdizionali devono essere motivati.</a:t>
            </a:r>
          </a:p>
          <a:p>
            <a:pPr algn="just"/>
            <a:r>
              <a:rPr lang="it-IT" sz="2400" dirty="0" smtClean="0"/>
              <a:t>7 </a:t>
            </a:r>
            <a:r>
              <a:rPr lang="it-IT" sz="2400" i="1" dirty="0" smtClean="0"/>
              <a:t>(ex </a:t>
            </a:r>
            <a:r>
              <a:rPr lang="it-IT" sz="2400" dirty="0" smtClean="0"/>
              <a:t>2)</a:t>
            </a:r>
            <a:r>
              <a:rPr lang="it-IT" sz="2400" i="1" dirty="0" smtClean="0"/>
              <a:t>.</a:t>
            </a:r>
            <a:r>
              <a:rPr lang="it-IT" sz="2400" dirty="0" smtClean="0"/>
              <a:t> </a:t>
            </a:r>
            <a:r>
              <a:rPr lang="it-IT" sz="2400" dirty="0"/>
              <a:t>Contro le sentenze e contro i provvedimenti sulla libertà personale, pronunciati dagli organi giurisdizionali ordinari o speciali, è sempre ammesso ricorso in Cassazione per violazione di </a:t>
            </a:r>
            <a:r>
              <a:rPr lang="it-IT" sz="2400" dirty="0" smtClean="0"/>
              <a:t>legge. </a:t>
            </a:r>
            <a:r>
              <a:rPr lang="it-IT" sz="2400" dirty="0"/>
              <a:t>Si può derogare a tale norma soltanto per le sentenze dei tribunali militari in tempo di guerra</a:t>
            </a:r>
            <a:r>
              <a:rPr lang="it-IT" sz="2400" dirty="0" smtClean="0"/>
              <a:t>.</a:t>
            </a:r>
          </a:p>
          <a:p>
            <a:pPr algn="just"/>
            <a:r>
              <a:rPr lang="it-IT" sz="2400" dirty="0" smtClean="0"/>
              <a:t>8 </a:t>
            </a:r>
            <a:r>
              <a:rPr lang="it-IT" sz="2400" i="1" dirty="0" smtClean="0"/>
              <a:t>(ex </a:t>
            </a:r>
            <a:r>
              <a:rPr lang="it-IT" sz="2400" dirty="0" smtClean="0"/>
              <a:t>3)</a:t>
            </a:r>
            <a:r>
              <a:rPr lang="it-IT" sz="2400" i="1" dirty="0" smtClean="0"/>
              <a:t>.</a:t>
            </a:r>
            <a:r>
              <a:rPr lang="it-IT" sz="2400" dirty="0" smtClean="0"/>
              <a:t> </a:t>
            </a:r>
            <a:r>
              <a:rPr lang="it-IT" sz="2400" dirty="0"/>
              <a:t>Contro le decisioni del Consiglio di Stato e della Corte dei conti il ricorso in Cassazione </a:t>
            </a:r>
            <a:r>
              <a:rPr lang="it-IT" sz="2400" dirty="0" smtClean="0"/>
              <a:t>è </a:t>
            </a:r>
            <a:r>
              <a:rPr lang="it-IT" sz="2400" dirty="0"/>
              <a:t>ammesso per i soli motivi inerenti alla giurisdizione.</a:t>
            </a:r>
          </a:p>
          <a:p>
            <a:pPr algn="just"/>
            <a:endParaRPr lang="it-IT" sz="2400" dirty="0" smtClean="0"/>
          </a:p>
        </p:txBody>
      </p:sp>
    </p:spTree>
    <p:extLst>
      <p:ext uri="{BB962C8B-B14F-4D97-AF65-F5344CB8AC3E}">
        <p14:creationId xmlns:p14="http://schemas.microsoft.com/office/powerpoint/2010/main" val="2424342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664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a:latin typeface="Georgia" pitchFamily="18" charset="0"/>
              </a:rPr>
              <a:t>Art. 360 c.p.c.</a:t>
            </a:r>
          </a:p>
          <a:p>
            <a:pPr algn="ctr" eaLnBrk="1" hangingPunct="1">
              <a:spcBef>
                <a:spcPct val="0"/>
              </a:spcBef>
              <a:buFontTx/>
              <a:buNone/>
            </a:pPr>
            <a:r>
              <a:rPr lang="it-IT" altLang="it-IT" sz="2400" i="1">
                <a:latin typeface="Georgia" pitchFamily="18" charset="0"/>
              </a:rPr>
              <a:t>  Sentenze impugnabili e motivi di ricorso</a:t>
            </a:r>
            <a:endParaRPr lang="it-IT" altLang="it-IT" sz="2400" b="1">
              <a:latin typeface="Georgia" pitchFamily="18" charset="0"/>
            </a:endParaRPr>
          </a:p>
          <a:p>
            <a:pPr algn="just" eaLnBrk="1" hangingPunct="1">
              <a:spcBef>
                <a:spcPct val="0"/>
              </a:spcBef>
              <a:buFontTx/>
              <a:buNone/>
            </a:pPr>
            <a:r>
              <a:rPr lang="it-IT" altLang="it-IT" sz="2400">
                <a:latin typeface="Georgia" pitchFamily="18" charset="0"/>
              </a:rPr>
              <a:t>Le sentenze pronunciate in grado d'appello o in unico grado possono essere impugnate con ricorso per cassazione:</a:t>
            </a:r>
          </a:p>
          <a:p>
            <a:pPr algn="just" eaLnBrk="1" hangingPunct="1">
              <a:spcBef>
                <a:spcPct val="0"/>
              </a:spcBef>
              <a:buFontTx/>
              <a:buNone/>
            </a:pPr>
            <a:r>
              <a:rPr lang="it-IT" altLang="it-IT" sz="2400">
                <a:latin typeface="Georgia" pitchFamily="18" charset="0"/>
              </a:rPr>
              <a:t> 1) per motivi attinenti alla giurisdizione;</a:t>
            </a:r>
          </a:p>
          <a:p>
            <a:pPr algn="just" eaLnBrk="1" hangingPunct="1">
              <a:spcBef>
                <a:spcPct val="0"/>
              </a:spcBef>
              <a:buFontTx/>
              <a:buNone/>
            </a:pPr>
            <a:r>
              <a:rPr lang="it-IT" altLang="it-IT" sz="2400">
                <a:latin typeface="Georgia" pitchFamily="18" charset="0"/>
              </a:rPr>
              <a:t> 2) per violazione delle norme sulla competenza, quando non è prescritto il regolamento di competenza;</a:t>
            </a:r>
          </a:p>
          <a:p>
            <a:pPr algn="just" eaLnBrk="1" hangingPunct="1">
              <a:spcBef>
                <a:spcPct val="0"/>
              </a:spcBef>
              <a:buFontTx/>
              <a:buNone/>
            </a:pPr>
            <a:r>
              <a:rPr lang="it-IT" altLang="it-IT" sz="2400">
                <a:latin typeface="Georgia" pitchFamily="18" charset="0"/>
              </a:rPr>
              <a:t> 3) per violazione o falsa applicazione di norme di diritto e dei contratti e accordi collettivi nazionali di lavoro;</a:t>
            </a:r>
          </a:p>
          <a:p>
            <a:pPr algn="just" eaLnBrk="1" hangingPunct="1">
              <a:spcBef>
                <a:spcPct val="0"/>
              </a:spcBef>
              <a:buFontTx/>
              <a:buNone/>
            </a:pPr>
            <a:r>
              <a:rPr lang="it-IT" altLang="it-IT" sz="2400">
                <a:latin typeface="Georgia" pitchFamily="18" charset="0"/>
              </a:rPr>
              <a:t> 4) per nullità della sentenza o del procedimento;</a:t>
            </a:r>
          </a:p>
          <a:p>
            <a:pPr algn="just" eaLnBrk="1" hangingPunct="1">
              <a:spcBef>
                <a:spcPct val="0"/>
              </a:spcBef>
              <a:buFontTx/>
              <a:buNone/>
            </a:pPr>
            <a:r>
              <a:rPr lang="it-IT" altLang="it-IT" sz="2400">
                <a:solidFill>
                  <a:srgbClr val="FF0000"/>
                </a:solidFill>
                <a:latin typeface="Georgia" pitchFamily="18" charset="0"/>
              </a:rPr>
              <a:t> [5) per omessa, insufficiente o contraddittoria motivazione circa un fatto controverso e decisivo per il giudizio] </a:t>
            </a:r>
          </a:p>
          <a:p>
            <a:pPr algn="just" eaLnBrk="1" hangingPunct="1">
              <a:spcBef>
                <a:spcPct val="0"/>
              </a:spcBef>
              <a:buFontTx/>
              <a:buNone/>
            </a:pPr>
            <a:r>
              <a:rPr lang="it-IT" altLang="it-IT" sz="2400">
                <a:solidFill>
                  <a:srgbClr val="FF0000"/>
                </a:solidFill>
                <a:latin typeface="Georgia" pitchFamily="18" charset="0"/>
              </a:rPr>
              <a:t>5) per omesso esame circa un fatto decisivo per il giudizio che è stato oggetto di discussione tra le parti.</a:t>
            </a:r>
          </a:p>
          <a:p>
            <a:pPr algn="just" eaLnBrk="1" hangingPunct="1">
              <a:spcBef>
                <a:spcPct val="0"/>
              </a:spcBef>
              <a:buFontTx/>
              <a:buNone/>
            </a:pPr>
            <a:r>
              <a:rPr lang="it-IT" altLang="it-IT" sz="2200">
                <a:solidFill>
                  <a:srgbClr val="FF0000"/>
                </a:solidFill>
                <a:latin typeface="Georgia" pitchFamily="18" charset="0"/>
              </a:rPr>
              <a:t> Numero così sostituito dal d.l. 83/2012, conv. dalla l. 134/2012. Si applica alle sentenze pubblicate dal trentesimo giorno successivo a quello di entrata in vigore della legge di conversione. </a:t>
            </a:r>
            <a:r>
              <a:rPr lang="it-IT" altLang="it-IT" sz="2200" i="1">
                <a:solidFill>
                  <a:srgbClr val="FF0000"/>
                </a:solidFill>
                <a:latin typeface="Georgia" pitchFamily="18" charset="0"/>
              </a:rPr>
              <a:t>Ergo</a:t>
            </a:r>
            <a:r>
              <a:rPr lang="it-IT" altLang="it-IT" sz="2200">
                <a:solidFill>
                  <a:srgbClr val="FF0000"/>
                </a:solidFill>
                <a:latin typeface="Georgia" pitchFamily="18" charset="0"/>
              </a:rPr>
              <a:t> </a:t>
            </a:r>
            <a:r>
              <a:rPr lang="it-IT" altLang="it-IT" sz="2200" b="1">
                <a:solidFill>
                  <a:srgbClr val="FF0000"/>
                </a:solidFill>
                <a:latin typeface="Georgia" pitchFamily="18" charset="0"/>
              </a:rPr>
              <a:t>11 settembre 2012</a:t>
            </a:r>
            <a:r>
              <a:rPr lang="it-IT" altLang="it-IT" sz="2200">
                <a:solidFill>
                  <a:srgbClr val="FF0000"/>
                </a:solidFill>
                <a:latin typeface="Georgia" pitchFamily="18" charset="0"/>
              </a:rPr>
              <a:t>.</a:t>
            </a:r>
            <a:r>
              <a:rPr lang="it-IT" altLang="it-IT" sz="2400">
                <a:latin typeface="Georgia" pitchFamily="18" charset="0"/>
              </a:rPr>
              <a:t> </a:t>
            </a:r>
            <a:endParaRPr lang="it-IT" altLang="it-IT" sz="2400">
              <a:solidFill>
                <a:srgbClr val="FF0000"/>
              </a:solidFill>
              <a:latin typeface="Georgia" pitchFamily="18" charset="0"/>
            </a:endParaRPr>
          </a:p>
        </p:txBody>
      </p:sp>
    </p:spTree>
    <p:extLst>
      <p:ext uri="{BB962C8B-B14F-4D97-AF65-F5344CB8AC3E}">
        <p14:creationId xmlns:p14="http://schemas.microsoft.com/office/powerpoint/2010/main" val="4202826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200" b="1" dirty="0">
                <a:latin typeface="Georgia" pitchFamily="18" charset="0"/>
              </a:rPr>
              <a:t>art. </a:t>
            </a:r>
            <a:r>
              <a:rPr lang="it-IT" altLang="it-IT" sz="2200" b="1" dirty="0" smtClean="0">
                <a:latin typeface="Georgia" pitchFamily="18" charset="0"/>
              </a:rPr>
              <a:t>606 c.p.p. </a:t>
            </a:r>
          </a:p>
          <a:p>
            <a:pPr algn="ctr" eaLnBrk="1" hangingPunct="1">
              <a:spcBef>
                <a:spcPct val="0"/>
              </a:spcBef>
              <a:buFontTx/>
              <a:buNone/>
            </a:pPr>
            <a:r>
              <a:rPr lang="it-IT" altLang="it-IT" sz="2200" b="1" dirty="0" smtClean="0">
                <a:latin typeface="Georgia" pitchFamily="18" charset="0"/>
              </a:rPr>
              <a:t>Casi </a:t>
            </a:r>
            <a:r>
              <a:rPr lang="it-IT" altLang="it-IT" sz="2200" b="1" dirty="0">
                <a:latin typeface="Georgia" pitchFamily="18" charset="0"/>
              </a:rPr>
              <a:t>di </a:t>
            </a:r>
            <a:r>
              <a:rPr lang="it-IT" altLang="it-IT" sz="2200" b="1" dirty="0" smtClean="0">
                <a:latin typeface="Georgia" pitchFamily="18" charset="0"/>
              </a:rPr>
              <a:t>ricorso </a:t>
            </a:r>
            <a:endParaRPr lang="it-IT" altLang="it-IT" sz="2200" dirty="0" smtClean="0">
              <a:latin typeface="Georgia" pitchFamily="18" charset="0"/>
            </a:endParaRPr>
          </a:p>
          <a:p>
            <a:pPr algn="just" eaLnBrk="1" hangingPunct="1">
              <a:spcBef>
                <a:spcPct val="0"/>
              </a:spcBef>
              <a:buFontTx/>
              <a:buNone/>
            </a:pPr>
            <a:r>
              <a:rPr lang="it-IT" altLang="it-IT" sz="2200" dirty="0" smtClean="0">
                <a:latin typeface="Georgia" pitchFamily="18" charset="0"/>
              </a:rPr>
              <a:t>1</a:t>
            </a:r>
            <a:r>
              <a:rPr lang="it-IT" altLang="it-IT" sz="2200" dirty="0">
                <a:latin typeface="Georgia" pitchFamily="18" charset="0"/>
              </a:rPr>
              <a:t>. Il ricorso per cassazione può essere proposto per i seguenti motivi:</a:t>
            </a:r>
          </a:p>
          <a:p>
            <a:pPr algn="just" eaLnBrk="1" hangingPunct="1">
              <a:spcBef>
                <a:spcPct val="0"/>
              </a:spcBef>
              <a:buFontTx/>
              <a:buNone/>
            </a:pPr>
            <a:r>
              <a:rPr lang="it-IT" altLang="it-IT" sz="2200" dirty="0">
                <a:latin typeface="Georgia" pitchFamily="18" charset="0"/>
              </a:rPr>
              <a:t> a) esercizio da parte del giudice di una potestà riservata dalla legge a organi legislativi o amministrativi ovvero non consentita ai pubblici poteri;</a:t>
            </a:r>
          </a:p>
          <a:p>
            <a:pPr algn="just" eaLnBrk="1" hangingPunct="1">
              <a:spcBef>
                <a:spcPct val="0"/>
              </a:spcBef>
              <a:buFontTx/>
              <a:buNone/>
            </a:pPr>
            <a:r>
              <a:rPr lang="it-IT" altLang="it-IT" sz="2200" dirty="0">
                <a:latin typeface="Georgia" pitchFamily="18" charset="0"/>
              </a:rPr>
              <a:t> b) inosservanza o erronea applicazione della legge penale, o di altre norme giuridiche, di cui si deve tener conto nell'applicazione della legge </a:t>
            </a:r>
            <a:r>
              <a:rPr lang="it-IT" altLang="it-IT" sz="2200" dirty="0" smtClean="0">
                <a:latin typeface="Georgia" pitchFamily="18" charset="0"/>
              </a:rPr>
              <a:t>penale;</a:t>
            </a:r>
            <a:endParaRPr lang="it-IT" altLang="it-IT" sz="2200" dirty="0">
              <a:latin typeface="Georgia" pitchFamily="18" charset="0"/>
            </a:endParaRPr>
          </a:p>
          <a:p>
            <a:pPr algn="just" eaLnBrk="1" hangingPunct="1">
              <a:spcBef>
                <a:spcPct val="0"/>
              </a:spcBef>
              <a:buFontTx/>
              <a:buNone/>
            </a:pPr>
            <a:r>
              <a:rPr lang="it-IT" altLang="it-IT" sz="2200" dirty="0">
                <a:latin typeface="Georgia" pitchFamily="18" charset="0"/>
              </a:rPr>
              <a:t> c) inosservanza delle norme processuali stabilite a pena di nullità, di inutilizzabilità, di inammissibilità o di </a:t>
            </a:r>
            <a:r>
              <a:rPr lang="it-IT" altLang="it-IT" sz="2200" dirty="0" smtClean="0">
                <a:latin typeface="Georgia" pitchFamily="18" charset="0"/>
              </a:rPr>
              <a:t>decadenza;</a:t>
            </a:r>
            <a:endParaRPr lang="it-IT" altLang="it-IT" sz="2200" dirty="0">
              <a:latin typeface="Georgia" pitchFamily="18" charset="0"/>
            </a:endParaRPr>
          </a:p>
          <a:p>
            <a:pPr algn="just" eaLnBrk="1" hangingPunct="1">
              <a:spcBef>
                <a:spcPct val="0"/>
              </a:spcBef>
              <a:buFontTx/>
              <a:buNone/>
            </a:pPr>
            <a:r>
              <a:rPr lang="it-IT" altLang="it-IT" sz="2200" dirty="0" smtClean="0">
                <a:latin typeface="Georgia" pitchFamily="18" charset="0"/>
              </a:rPr>
              <a:t>d</a:t>
            </a:r>
            <a:r>
              <a:rPr lang="it-IT" altLang="it-IT" sz="2200" dirty="0">
                <a:latin typeface="Georgia" pitchFamily="18" charset="0"/>
              </a:rPr>
              <a:t>) </a:t>
            </a:r>
            <a:r>
              <a:rPr lang="it-IT" altLang="it-IT" sz="2200" dirty="0" smtClean="0">
                <a:latin typeface="Georgia" pitchFamily="18" charset="0"/>
              </a:rPr>
              <a:t>mancata </a:t>
            </a:r>
            <a:r>
              <a:rPr lang="it-IT" altLang="it-IT" sz="2200" dirty="0">
                <a:latin typeface="Georgia" pitchFamily="18" charset="0"/>
              </a:rPr>
              <a:t>assunzione di una prova decisiva, quando la parte ne ha fatto richiesta anche nel corso dell'istruzione dibattimentale limitatamente ai casi previsti dall'art. 495, comma </a:t>
            </a:r>
            <a:r>
              <a:rPr lang="it-IT" altLang="it-IT" sz="2200" dirty="0" smtClean="0">
                <a:latin typeface="Georgia" pitchFamily="18" charset="0"/>
              </a:rPr>
              <a:t>2;</a:t>
            </a:r>
            <a:endParaRPr lang="it-IT" altLang="it-IT" sz="2200" dirty="0">
              <a:latin typeface="Georgia" pitchFamily="18" charset="0"/>
            </a:endParaRPr>
          </a:p>
          <a:p>
            <a:pPr algn="just" eaLnBrk="1" hangingPunct="1">
              <a:spcBef>
                <a:spcPct val="0"/>
              </a:spcBef>
              <a:buFontTx/>
              <a:buNone/>
            </a:pPr>
            <a:r>
              <a:rPr lang="it-IT" altLang="it-IT" sz="2200" dirty="0">
                <a:latin typeface="Georgia" pitchFamily="18" charset="0"/>
              </a:rPr>
              <a:t> e</a:t>
            </a:r>
            <a:r>
              <a:rPr lang="it-IT" altLang="it-IT" sz="2200" dirty="0" smtClean="0">
                <a:latin typeface="Georgia" pitchFamily="18" charset="0"/>
              </a:rPr>
              <a:t>) mancanza</a:t>
            </a:r>
            <a:r>
              <a:rPr lang="it-IT" altLang="it-IT" sz="2200" dirty="0">
                <a:latin typeface="Georgia" pitchFamily="18" charset="0"/>
              </a:rPr>
              <a:t>, contraddittorietà o manifesta illogicità della motivazione, quando il vizio risulta dal testo del provvedimento impugnato ovvero da altri atti del processo specificamente indicati nei motivi di gravame.</a:t>
            </a:r>
            <a:endParaRPr lang="it-IT" altLang="it-IT" sz="2200" dirty="0">
              <a:solidFill>
                <a:srgbClr val="FF0000"/>
              </a:solidFill>
              <a:latin typeface="Georgia" pitchFamily="18" charset="0"/>
            </a:endParaRPr>
          </a:p>
        </p:txBody>
      </p:sp>
    </p:spTree>
    <p:extLst>
      <p:ext uri="{BB962C8B-B14F-4D97-AF65-F5344CB8AC3E}">
        <p14:creationId xmlns:p14="http://schemas.microsoft.com/office/powerpoint/2010/main" val="1982493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Georgia" pitchFamily="18" charset="0"/>
              </a:rPr>
              <a:t>Art. </a:t>
            </a:r>
            <a:r>
              <a:rPr lang="it-IT" altLang="it-IT" sz="2400" b="1" dirty="0" smtClean="0">
                <a:latin typeface="Georgia" pitchFamily="18" charset="0"/>
              </a:rPr>
              <a:t>366 </a:t>
            </a:r>
            <a:r>
              <a:rPr lang="it-IT" altLang="it-IT" sz="2400" b="1" i="1" dirty="0" smtClean="0">
                <a:latin typeface="Georgia" pitchFamily="18" charset="0"/>
              </a:rPr>
              <a:t>bis</a:t>
            </a:r>
            <a:r>
              <a:rPr lang="it-IT" altLang="it-IT" sz="2400" b="1" dirty="0" smtClean="0">
                <a:latin typeface="Georgia" pitchFamily="18" charset="0"/>
              </a:rPr>
              <a:t> </a:t>
            </a:r>
            <a:r>
              <a:rPr lang="it-IT" altLang="it-IT" sz="2400" b="1" dirty="0" err="1">
                <a:latin typeface="Georgia" pitchFamily="18" charset="0"/>
              </a:rPr>
              <a:t>c.p.c</a:t>
            </a:r>
            <a:r>
              <a:rPr lang="it-IT" altLang="it-IT" sz="2400" b="1" dirty="0" err="1" smtClean="0">
                <a:latin typeface="Georgia" pitchFamily="18" charset="0"/>
              </a:rPr>
              <a:t>.</a:t>
            </a:r>
            <a:r>
              <a:rPr lang="it-IT" altLang="it-IT" sz="2400" b="1" dirty="0" smtClean="0">
                <a:latin typeface="Georgia" pitchFamily="18" charset="0"/>
              </a:rPr>
              <a:t> (abrogato)</a:t>
            </a:r>
          </a:p>
          <a:p>
            <a:pPr algn="ctr" eaLnBrk="1" hangingPunct="1">
              <a:spcBef>
                <a:spcPct val="0"/>
              </a:spcBef>
              <a:buFontTx/>
              <a:buNone/>
            </a:pPr>
            <a:r>
              <a:rPr lang="it-IT" altLang="it-IT" sz="2400" b="1" i="1" dirty="0" smtClean="0">
                <a:latin typeface="Georgia" pitchFamily="18" charset="0"/>
              </a:rPr>
              <a:t>Formulazione </a:t>
            </a:r>
            <a:r>
              <a:rPr lang="it-IT" altLang="it-IT" sz="2400" b="1" i="1" dirty="0">
                <a:latin typeface="Georgia" pitchFamily="18" charset="0"/>
              </a:rPr>
              <a:t>dei </a:t>
            </a:r>
            <a:r>
              <a:rPr lang="it-IT" altLang="it-IT" sz="2400" b="1" i="1" dirty="0" smtClean="0">
                <a:latin typeface="Georgia" pitchFamily="18" charset="0"/>
              </a:rPr>
              <a:t>motivi</a:t>
            </a:r>
          </a:p>
          <a:p>
            <a:pPr algn="just" eaLnBrk="1" hangingPunct="1">
              <a:spcBef>
                <a:spcPct val="0"/>
              </a:spcBef>
              <a:buFontTx/>
              <a:buNone/>
            </a:pPr>
            <a:endParaRPr lang="it-IT" altLang="it-IT" sz="2400" dirty="0" smtClean="0">
              <a:latin typeface="Georgia" pitchFamily="18" charset="0"/>
            </a:endParaRPr>
          </a:p>
          <a:p>
            <a:pPr algn="just" eaLnBrk="1" hangingPunct="1">
              <a:spcBef>
                <a:spcPct val="0"/>
              </a:spcBef>
              <a:buFontTx/>
              <a:buNone/>
            </a:pPr>
            <a:r>
              <a:rPr lang="it-IT" altLang="it-IT" sz="2400" dirty="0" smtClean="0">
                <a:latin typeface="Georgia" pitchFamily="18" charset="0"/>
              </a:rPr>
              <a:t>Nei </a:t>
            </a:r>
            <a:r>
              <a:rPr lang="it-IT" altLang="it-IT" sz="2400" dirty="0">
                <a:latin typeface="Georgia" pitchFamily="18" charset="0"/>
              </a:rPr>
              <a:t>casi previsti dall'art. 360, primo comma, </a:t>
            </a:r>
            <a:r>
              <a:rPr lang="it-IT" altLang="it-IT" sz="2400" dirty="0" err="1">
                <a:latin typeface="Georgia" pitchFamily="18" charset="0"/>
              </a:rPr>
              <a:t>nn</a:t>
            </a:r>
            <a:r>
              <a:rPr lang="it-IT" altLang="it-IT" sz="2400" dirty="0">
                <a:latin typeface="Georgia" pitchFamily="18" charset="0"/>
              </a:rPr>
              <a:t>. 1), 2), 3) e 4), l'illustrazione di ciascun motivo si deve concludere, a pena di inammissibilità, con la formulazione di un quesito di diritto. Nel caso previsto dall'art. 360, primo comma, n. 5), l'illustrazione di ciascun motivo deve contenere, a pena di inammissibilità, la chiara indicazione del fatto controverso in relazione al quale la motivazione si assume omessa o contraddittoria, ovvero le ragioni per le quali la dedotta insufficienza della motivazione la rende inidonea a giustificare la </a:t>
            </a:r>
            <a:r>
              <a:rPr lang="it-IT" altLang="it-IT" sz="2400" dirty="0" smtClean="0">
                <a:latin typeface="Georgia" pitchFamily="18" charset="0"/>
              </a:rPr>
              <a:t>decisione.</a:t>
            </a:r>
            <a:endParaRPr lang="it-IT" altLang="it-IT" sz="2400" dirty="0">
              <a:latin typeface="Georgia" pitchFamily="18" charset="0"/>
            </a:endParaRPr>
          </a:p>
        </p:txBody>
      </p:sp>
    </p:spTree>
    <p:extLst>
      <p:ext uri="{BB962C8B-B14F-4D97-AF65-F5344CB8AC3E}">
        <p14:creationId xmlns:p14="http://schemas.microsoft.com/office/powerpoint/2010/main" val="2235963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a:latin typeface="Georgia" pitchFamily="18" charset="0"/>
              </a:rPr>
              <a:t>Art. </a:t>
            </a:r>
            <a:r>
              <a:rPr lang="it-IT" altLang="it-IT" sz="2400" b="1" dirty="0" smtClean="0">
                <a:latin typeface="Georgia" pitchFamily="18" charset="0"/>
              </a:rPr>
              <a:t>360 </a:t>
            </a:r>
            <a:r>
              <a:rPr lang="it-IT" altLang="it-IT" sz="2400" b="1" i="1" dirty="0" smtClean="0">
                <a:latin typeface="Georgia" pitchFamily="18" charset="0"/>
              </a:rPr>
              <a:t>bis</a:t>
            </a:r>
            <a:r>
              <a:rPr lang="it-IT" altLang="it-IT" sz="2400" b="1" dirty="0" smtClean="0">
                <a:latin typeface="Georgia" pitchFamily="18" charset="0"/>
              </a:rPr>
              <a:t> </a:t>
            </a:r>
            <a:r>
              <a:rPr lang="it-IT" altLang="it-IT" sz="2400" b="1" dirty="0" err="1">
                <a:latin typeface="Georgia" pitchFamily="18" charset="0"/>
              </a:rPr>
              <a:t>c.p.c</a:t>
            </a:r>
            <a:r>
              <a:rPr lang="it-IT" altLang="it-IT" sz="2400" b="1" dirty="0" err="1" smtClean="0">
                <a:latin typeface="Georgia" pitchFamily="18" charset="0"/>
              </a:rPr>
              <a:t>.</a:t>
            </a:r>
            <a:r>
              <a:rPr lang="it-IT" altLang="it-IT" sz="2400" b="1" dirty="0" smtClean="0">
                <a:latin typeface="Georgia" pitchFamily="18" charset="0"/>
              </a:rPr>
              <a:t> </a:t>
            </a:r>
          </a:p>
          <a:p>
            <a:pPr algn="ctr" eaLnBrk="1" hangingPunct="1">
              <a:spcBef>
                <a:spcPct val="0"/>
              </a:spcBef>
              <a:buFontTx/>
              <a:buNone/>
            </a:pPr>
            <a:r>
              <a:rPr lang="it-IT" altLang="it-IT" sz="2400" b="1" i="1" dirty="0" smtClean="0">
                <a:latin typeface="Georgia" pitchFamily="18" charset="0"/>
              </a:rPr>
              <a:t>Inammissibilità </a:t>
            </a:r>
            <a:r>
              <a:rPr lang="it-IT" altLang="it-IT" sz="2400" b="1" i="1" dirty="0">
                <a:latin typeface="Georgia" pitchFamily="18" charset="0"/>
              </a:rPr>
              <a:t>del ricorso </a:t>
            </a:r>
            <a:endParaRPr lang="it-IT" altLang="it-IT" sz="2400" b="1" i="1" dirty="0" smtClean="0">
              <a:latin typeface="Georgia" pitchFamily="18" charset="0"/>
            </a:endParaRPr>
          </a:p>
          <a:p>
            <a:pPr algn="just" eaLnBrk="1" hangingPunct="1">
              <a:spcBef>
                <a:spcPct val="0"/>
              </a:spcBef>
              <a:buFontTx/>
              <a:buNone/>
            </a:pPr>
            <a:endParaRPr lang="it-IT" altLang="it-IT" sz="2400" dirty="0" smtClean="0">
              <a:latin typeface="Georgia" pitchFamily="18" charset="0"/>
            </a:endParaRPr>
          </a:p>
          <a:p>
            <a:pPr algn="just" eaLnBrk="1" hangingPunct="1">
              <a:spcBef>
                <a:spcPct val="0"/>
              </a:spcBef>
              <a:buFontTx/>
              <a:buNone/>
            </a:pPr>
            <a:r>
              <a:rPr lang="it-IT" altLang="it-IT" sz="2400" dirty="0" smtClean="0">
                <a:latin typeface="Georgia" pitchFamily="18" charset="0"/>
              </a:rPr>
              <a:t>Il </a:t>
            </a:r>
            <a:r>
              <a:rPr lang="it-IT" altLang="it-IT" sz="2400" dirty="0">
                <a:latin typeface="Georgia" pitchFamily="18" charset="0"/>
              </a:rPr>
              <a:t>ricorso è inammissibile:</a:t>
            </a:r>
          </a:p>
          <a:p>
            <a:pPr algn="just" eaLnBrk="1" hangingPunct="1">
              <a:spcBef>
                <a:spcPct val="0"/>
              </a:spcBef>
              <a:buFontTx/>
              <a:buNone/>
            </a:pPr>
            <a:r>
              <a:rPr lang="it-IT" altLang="it-IT" sz="2400" dirty="0">
                <a:latin typeface="Georgia" pitchFamily="18" charset="0"/>
              </a:rPr>
              <a:t> 1) quando il provvedimento impugnato ha deciso le questioni di diritto in modo conforme alla giurisprudenza della Corte e l'esame dei motivi non offre elementi per confermare o mutare l'orientamento della stessa;</a:t>
            </a:r>
          </a:p>
          <a:p>
            <a:pPr algn="just" eaLnBrk="1" hangingPunct="1">
              <a:spcBef>
                <a:spcPct val="0"/>
              </a:spcBef>
              <a:buFontTx/>
              <a:buNone/>
            </a:pPr>
            <a:r>
              <a:rPr lang="it-IT" altLang="it-IT" sz="2400" dirty="0">
                <a:latin typeface="Georgia" pitchFamily="18" charset="0"/>
              </a:rPr>
              <a:t> 2) quando è manifestamente infondata la censura relativa alla violazione dei princìpi regolatori del giusto processo</a:t>
            </a:r>
            <a:r>
              <a:rPr lang="it-IT" altLang="it-IT" sz="2400" dirty="0" smtClean="0">
                <a:latin typeface="Georgia" pitchFamily="18" charset="0"/>
              </a:rPr>
              <a:t>.</a:t>
            </a:r>
          </a:p>
          <a:p>
            <a:pPr algn="just" eaLnBrk="1" hangingPunct="1">
              <a:spcBef>
                <a:spcPct val="0"/>
              </a:spcBef>
              <a:buFontTx/>
              <a:buNone/>
            </a:pPr>
            <a:endParaRPr lang="it-IT" altLang="it-IT" sz="2400" dirty="0">
              <a:latin typeface="Georgia" pitchFamily="18" charset="0"/>
            </a:endParaRPr>
          </a:p>
        </p:txBody>
      </p:sp>
    </p:spTree>
    <p:extLst>
      <p:ext uri="{BB962C8B-B14F-4D97-AF65-F5344CB8AC3E}">
        <p14:creationId xmlns:p14="http://schemas.microsoft.com/office/powerpoint/2010/main" val="890358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err="1">
                <a:latin typeface="Georgia" pitchFamily="18" charset="0"/>
              </a:rPr>
              <a:t>Cass</a:t>
            </a:r>
            <a:r>
              <a:rPr lang="it-IT" altLang="it-IT" sz="2400" b="1" dirty="0" smtClean="0">
                <a:latin typeface="Georgia" pitchFamily="18" charset="0"/>
              </a:rPr>
              <a:t>., </a:t>
            </a:r>
            <a:r>
              <a:rPr lang="it-IT" altLang="it-IT" sz="2400" b="1" dirty="0">
                <a:latin typeface="Georgia" pitchFamily="18" charset="0"/>
              </a:rPr>
              <a:t>sez. un., 31-07-2012, n. 13620.</a:t>
            </a:r>
          </a:p>
          <a:p>
            <a:pPr algn="just" eaLnBrk="1" hangingPunct="1">
              <a:spcBef>
                <a:spcPct val="0"/>
              </a:spcBef>
              <a:buFontTx/>
              <a:buNone/>
            </a:pPr>
            <a:endParaRPr lang="it-IT" altLang="it-IT" sz="2400" dirty="0" smtClean="0">
              <a:latin typeface="Georgia" pitchFamily="18" charset="0"/>
            </a:endParaRPr>
          </a:p>
          <a:p>
            <a:pPr algn="just" eaLnBrk="1" hangingPunct="1">
              <a:spcBef>
                <a:spcPct val="0"/>
              </a:spcBef>
              <a:buFontTx/>
              <a:buNone/>
            </a:pPr>
            <a:r>
              <a:rPr lang="it-IT" altLang="it-IT" sz="2400" dirty="0" smtClean="0">
                <a:latin typeface="Georgia" pitchFamily="18" charset="0"/>
              </a:rPr>
              <a:t>Nel </a:t>
            </a:r>
            <a:r>
              <a:rPr lang="it-IT" altLang="it-IT" sz="2400" dirty="0">
                <a:latin typeface="Georgia" pitchFamily="18" charset="0"/>
              </a:rPr>
              <a:t>nostro ordinamento la regola dello </a:t>
            </a:r>
            <a:r>
              <a:rPr lang="it-IT" altLang="it-IT" sz="2400" i="1" dirty="0">
                <a:latin typeface="Georgia" pitchFamily="18" charset="0"/>
              </a:rPr>
              <a:t>stare </a:t>
            </a:r>
            <a:r>
              <a:rPr lang="it-IT" altLang="it-IT" sz="2400" i="1" dirty="0" err="1">
                <a:latin typeface="Georgia" pitchFamily="18" charset="0"/>
              </a:rPr>
              <a:t>decisis</a:t>
            </a:r>
            <a:r>
              <a:rPr lang="it-IT" altLang="it-IT" sz="2400" dirty="0">
                <a:latin typeface="Georgia" pitchFamily="18" charset="0"/>
              </a:rPr>
              <a:t> è stata valorizzata dalla novella di cui alla l. 69/09 che, nell’introdurre nell’ordinamento l’art. 360 bis </a:t>
            </a:r>
            <a:r>
              <a:rPr lang="it-IT" altLang="it-IT" sz="2400" dirty="0" err="1">
                <a:latin typeface="Georgia" pitchFamily="18" charset="0"/>
              </a:rPr>
              <a:t>c.p.c.</a:t>
            </a:r>
            <a:r>
              <a:rPr lang="it-IT" altLang="it-IT" sz="2400" dirty="0">
                <a:latin typeface="Georgia" pitchFamily="18" charset="0"/>
              </a:rPr>
              <a:t> (che sancisce l’inammissibilità del ricorso quando il provvedimento impugnato ha deciso le questioni di diritto in modo conforme alla giurisprudenza della corte e l’esame dei motivi non offre elementi per confermare o mutare l’orientamento della stessa), ha accentuato maggiormente l’esigenza di non cambiare l’interpretazione della legge in difetto di apprezzabili fattori di novità, in una prospettiva di limitazione dell’accesso al giudizio di legittimità coerente con l’esercizio della funzione nomofilattica</a:t>
            </a:r>
            <a:r>
              <a:rPr lang="it-IT" altLang="it-IT" sz="2400" dirty="0" smtClean="0">
                <a:latin typeface="Georgia" pitchFamily="18" charset="0"/>
              </a:rPr>
              <a:t>.</a:t>
            </a:r>
            <a:endParaRPr lang="it-IT" altLang="it-IT" sz="2400" dirty="0">
              <a:latin typeface="Georgia" pitchFamily="18" charset="0"/>
            </a:endParaRPr>
          </a:p>
        </p:txBody>
      </p:sp>
    </p:spTree>
    <p:extLst>
      <p:ext uri="{BB962C8B-B14F-4D97-AF65-F5344CB8AC3E}">
        <p14:creationId xmlns:p14="http://schemas.microsoft.com/office/powerpoint/2010/main" val="334169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err="1">
                <a:latin typeface="Georgia" pitchFamily="18" charset="0"/>
              </a:rPr>
              <a:t>Cass</a:t>
            </a:r>
            <a:r>
              <a:rPr lang="it-IT" altLang="it-IT" sz="2400" b="1" dirty="0" smtClean="0">
                <a:latin typeface="Georgia" pitchFamily="18" charset="0"/>
              </a:rPr>
              <a:t>., </a:t>
            </a:r>
            <a:r>
              <a:rPr lang="it-IT" altLang="it-IT" sz="2400" b="1" dirty="0">
                <a:latin typeface="Georgia" pitchFamily="18" charset="0"/>
              </a:rPr>
              <a:t>sez. un., 06-09-2010, n. 19051.</a:t>
            </a:r>
            <a:endParaRPr lang="it-IT" altLang="it-IT" sz="2400" dirty="0">
              <a:latin typeface="Georgia" pitchFamily="18" charset="0"/>
            </a:endParaRPr>
          </a:p>
          <a:p>
            <a:pPr algn="just" eaLnBrk="1" hangingPunct="1">
              <a:spcBef>
                <a:spcPct val="0"/>
              </a:spcBef>
              <a:buFontTx/>
              <a:buNone/>
            </a:pPr>
            <a:r>
              <a:rPr lang="it-IT" altLang="it-IT" sz="2400" dirty="0">
                <a:latin typeface="Georgia" pitchFamily="18" charset="0"/>
              </a:rPr>
              <a:t>L’art. 360 bis </a:t>
            </a:r>
            <a:r>
              <a:rPr lang="it-IT" altLang="it-IT" sz="2400" dirty="0" err="1">
                <a:latin typeface="Georgia" pitchFamily="18" charset="0"/>
              </a:rPr>
              <a:t>c.p.c.</a:t>
            </a:r>
            <a:r>
              <a:rPr lang="it-IT" altLang="it-IT" sz="2400" dirty="0">
                <a:latin typeface="Georgia" pitchFamily="18" charset="0"/>
              </a:rPr>
              <a:t>, introdotto dall’art. 47 l. 18 giugno 2009 n. 69, va interpretato nel senso che il ricorso deve essere rigettato, perché manifestamente infondato, e non dichiarato inammissibile, se, al momento in cui la corte pronuncia, la decisione di merito si presenta conforme alla propria giurisprudenza e il ricorso non prospetta argomenti per modificarla</a:t>
            </a:r>
            <a:r>
              <a:rPr lang="it-IT" altLang="it-IT" sz="2400" dirty="0" smtClean="0">
                <a:latin typeface="Georgia" pitchFamily="18" charset="0"/>
              </a:rPr>
              <a:t>.</a:t>
            </a:r>
          </a:p>
          <a:p>
            <a:pPr algn="ctr" eaLnBrk="1" hangingPunct="1">
              <a:spcBef>
                <a:spcPct val="0"/>
              </a:spcBef>
              <a:buFontTx/>
              <a:buNone/>
            </a:pPr>
            <a:endParaRPr lang="it-IT" altLang="it-IT" sz="2400" b="1" dirty="0">
              <a:latin typeface="Georgia" pitchFamily="18" charset="0"/>
            </a:endParaRPr>
          </a:p>
          <a:p>
            <a:pPr algn="ctr" eaLnBrk="1" hangingPunct="1">
              <a:spcBef>
                <a:spcPct val="0"/>
              </a:spcBef>
              <a:buFontTx/>
              <a:buNone/>
            </a:pPr>
            <a:r>
              <a:rPr lang="it-IT" altLang="it-IT" sz="2400" b="1" dirty="0" err="1" smtClean="0">
                <a:latin typeface="Georgia" pitchFamily="18" charset="0"/>
              </a:rPr>
              <a:t>Cass</a:t>
            </a:r>
            <a:r>
              <a:rPr lang="it-IT" altLang="it-IT" sz="2400" b="1" dirty="0" smtClean="0">
                <a:latin typeface="Georgia" pitchFamily="18" charset="0"/>
              </a:rPr>
              <a:t>., </a:t>
            </a:r>
            <a:r>
              <a:rPr lang="it-IT" altLang="it-IT" sz="2400" b="1" dirty="0">
                <a:latin typeface="Georgia" pitchFamily="18" charset="0"/>
              </a:rPr>
              <a:t>sez. un., 21-03-2017, n. </a:t>
            </a:r>
            <a:r>
              <a:rPr lang="it-IT" altLang="it-IT" sz="2400" b="1" dirty="0" smtClean="0">
                <a:latin typeface="Georgia" pitchFamily="18" charset="0"/>
              </a:rPr>
              <a:t>7155</a:t>
            </a:r>
            <a:endParaRPr lang="it-IT" altLang="it-IT" sz="2400" dirty="0">
              <a:latin typeface="Georgia" pitchFamily="18" charset="0"/>
            </a:endParaRPr>
          </a:p>
          <a:p>
            <a:pPr algn="just" eaLnBrk="1" hangingPunct="1">
              <a:spcBef>
                <a:spcPct val="0"/>
              </a:spcBef>
              <a:buFontTx/>
              <a:buNone/>
            </a:pPr>
            <a:r>
              <a:rPr lang="it-IT" altLang="it-IT" sz="2400" dirty="0">
                <a:latin typeface="Georgia" pitchFamily="18" charset="0"/>
              </a:rPr>
              <a:t>Il ricorso che censuri il provvedimento impugnato conforme alla giurisprudenza della corte è inammissibile, ma non manifestamente infondato.</a:t>
            </a:r>
          </a:p>
        </p:txBody>
      </p:sp>
    </p:spTree>
    <p:extLst>
      <p:ext uri="{BB962C8B-B14F-4D97-AF65-F5344CB8AC3E}">
        <p14:creationId xmlns:p14="http://schemas.microsoft.com/office/powerpoint/2010/main" val="1368978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323850" y="333375"/>
            <a:ext cx="88201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dirty="0" smtClean="0">
                <a:latin typeface="Georgia" pitchFamily="18" charset="0"/>
              </a:rPr>
              <a:t>Art. 348 </a:t>
            </a:r>
            <a:r>
              <a:rPr lang="it-IT" altLang="it-IT" sz="2400" b="1" i="1" dirty="0" smtClean="0">
                <a:latin typeface="Georgia" pitchFamily="18" charset="0"/>
              </a:rPr>
              <a:t>ter</a:t>
            </a:r>
            <a:r>
              <a:rPr lang="it-IT" altLang="it-IT" sz="2400" b="1" dirty="0" smtClean="0">
                <a:latin typeface="Georgia" pitchFamily="18" charset="0"/>
              </a:rPr>
              <a:t> </a:t>
            </a:r>
            <a:r>
              <a:rPr lang="it-IT" altLang="it-IT" sz="2400" b="1" dirty="0" err="1" smtClean="0">
                <a:latin typeface="Georgia" pitchFamily="18" charset="0"/>
              </a:rPr>
              <a:t>c.p.c.</a:t>
            </a:r>
            <a:endParaRPr lang="it-IT" altLang="it-IT" sz="2400" b="1" dirty="0" smtClean="0">
              <a:latin typeface="Georgia" pitchFamily="18" charset="0"/>
            </a:endParaRPr>
          </a:p>
          <a:p>
            <a:pPr algn="ctr" eaLnBrk="1" hangingPunct="1">
              <a:spcBef>
                <a:spcPct val="0"/>
              </a:spcBef>
              <a:buFontTx/>
              <a:buNone/>
            </a:pPr>
            <a:r>
              <a:rPr lang="it-IT" altLang="it-IT" sz="2400" dirty="0" smtClean="0">
                <a:latin typeface="Georgia" pitchFamily="18" charset="0"/>
              </a:rPr>
              <a:t>Pronuncia </a:t>
            </a:r>
            <a:r>
              <a:rPr lang="it-IT" altLang="it-IT" sz="2400" dirty="0">
                <a:latin typeface="Georgia" pitchFamily="18" charset="0"/>
              </a:rPr>
              <a:t>sull'inammissibilità dell'appello </a:t>
            </a:r>
            <a:endParaRPr lang="it-IT" altLang="it-IT" sz="2400" dirty="0" smtClean="0">
              <a:latin typeface="Georgia" pitchFamily="18" charset="0"/>
            </a:endParaRPr>
          </a:p>
          <a:p>
            <a:pPr algn="just" eaLnBrk="1" hangingPunct="1">
              <a:spcBef>
                <a:spcPct val="0"/>
              </a:spcBef>
              <a:buFontTx/>
              <a:buNone/>
            </a:pPr>
            <a:r>
              <a:rPr lang="it-IT" altLang="it-IT" sz="2400" dirty="0" smtClean="0">
                <a:latin typeface="Georgia" pitchFamily="18" charset="0"/>
              </a:rPr>
              <a:t>…</a:t>
            </a:r>
            <a:endParaRPr lang="it-IT" altLang="it-IT" sz="2400" dirty="0">
              <a:latin typeface="Georgia" pitchFamily="18" charset="0"/>
            </a:endParaRPr>
          </a:p>
          <a:p>
            <a:pPr algn="just" eaLnBrk="1" hangingPunct="1">
              <a:spcBef>
                <a:spcPct val="0"/>
              </a:spcBef>
              <a:buFontTx/>
              <a:buNone/>
            </a:pPr>
            <a:r>
              <a:rPr lang="it-IT" altLang="it-IT" sz="2400" dirty="0">
                <a:latin typeface="Georgia" pitchFamily="18" charset="0"/>
              </a:rPr>
              <a:t>Quando l'inammissibilità è fondata sulle stesse ragioni, inerenti alle questioni di fatto, poste a base della decisione impugnata, il ricorso per cassazione di cui al comma precedente può essere proposto esclusivamente per i motivi di cui ai </a:t>
            </a:r>
            <a:r>
              <a:rPr lang="it-IT" altLang="it-IT" sz="2400" dirty="0" err="1">
                <a:latin typeface="Georgia" pitchFamily="18" charset="0"/>
              </a:rPr>
              <a:t>nn</a:t>
            </a:r>
            <a:r>
              <a:rPr lang="it-IT" altLang="it-IT" sz="2400" dirty="0">
                <a:latin typeface="Georgia" pitchFamily="18" charset="0"/>
              </a:rPr>
              <a:t>. 1), 2), 3) e 4) del primo comma dell'art. 360.</a:t>
            </a:r>
          </a:p>
          <a:p>
            <a:pPr algn="just" eaLnBrk="1" hangingPunct="1">
              <a:spcBef>
                <a:spcPct val="0"/>
              </a:spcBef>
              <a:buFontTx/>
              <a:buNone/>
            </a:pPr>
            <a:r>
              <a:rPr lang="it-IT" altLang="it-IT" sz="2400" dirty="0" smtClean="0">
                <a:latin typeface="Georgia" pitchFamily="18" charset="0"/>
              </a:rPr>
              <a:t>La </a:t>
            </a:r>
            <a:r>
              <a:rPr lang="it-IT" altLang="it-IT" sz="2400" dirty="0">
                <a:latin typeface="Georgia" pitchFamily="18" charset="0"/>
              </a:rPr>
              <a:t>disposizione di cui al quarto comma si applica, fuori dei casi di cui all'art. </a:t>
            </a:r>
            <a:r>
              <a:rPr lang="it-IT" altLang="it-IT" sz="2400" dirty="0" err="1">
                <a:latin typeface="Georgia" pitchFamily="18" charset="0"/>
              </a:rPr>
              <a:t>348-bis</a:t>
            </a:r>
            <a:r>
              <a:rPr lang="it-IT" altLang="it-IT" sz="2400" dirty="0">
                <a:latin typeface="Georgia" pitchFamily="18" charset="0"/>
              </a:rPr>
              <a:t>, secondo comma, </a:t>
            </a:r>
            <a:r>
              <a:rPr lang="it-IT" altLang="it-IT" sz="2400" dirty="0" err="1">
                <a:latin typeface="Georgia" pitchFamily="18" charset="0"/>
              </a:rPr>
              <a:t>lett</a:t>
            </a:r>
            <a:r>
              <a:rPr lang="it-IT" altLang="it-IT" sz="2400" dirty="0">
                <a:latin typeface="Georgia" pitchFamily="18" charset="0"/>
              </a:rPr>
              <a:t>. a), anche al ricorso per cassazione avverso la sentenza d'appello che conferma la decisione di primo grado.</a:t>
            </a:r>
          </a:p>
        </p:txBody>
      </p:sp>
    </p:spTree>
    <p:extLst>
      <p:ext uri="{BB962C8B-B14F-4D97-AF65-F5344CB8AC3E}">
        <p14:creationId xmlns:p14="http://schemas.microsoft.com/office/powerpoint/2010/main" val="1503946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ttangolo 1"/>
          <p:cNvSpPr>
            <a:spLocks noChangeArrowheads="1"/>
          </p:cNvSpPr>
          <p:nvPr/>
        </p:nvSpPr>
        <p:spPr bwMode="auto">
          <a:xfrm>
            <a:off x="323850" y="333375"/>
            <a:ext cx="88201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100" b="1" dirty="0" err="1"/>
              <a:t>Cass</a:t>
            </a:r>
            <a:r>
              <a:rPr lang="it-IT" sz="2100" b="1" smtClean="0"/>
              <a:t>., </a:t>
            </a:r>
            <a:r>
              <a:rPr lang="it-IT" sz="2100" b="1" dirty="0"/>
              <a:t>sez. un., 07-04-2014, n. </a:t>
            </a:r>
            <a:r>
              <a:rPr lang="it-IT" sz="2100" b="1" dirty="0" smtClean="0"/>
              <a:t>8053</a:t>
            </a:r>
          </a:p>
          <a:p>
            <a:pPr algn="just"/>
            <a:endParaRPr lang="it-IT" sz="2100" i="1" dirty="0"/>
          </a:p>
          <a:p>
            <a:pPr algn="just"/>
            <a:r>
              <a:rPr lang="it-IT" sz="2100" dirty="0"/>
              <a:t>La riformulazione dell’art. 360, 1º comma, n. 5, </a:t>
            </a:r>
            <a:r>
              <a:rPr lang="it-IT" sz="2100" dirty="0" err="1"/>
              <a:t>c.p.c.</a:t>
            </a:r>
            <a:r>
              <a:rPr lang="it-IT" sz="2100" dirty="0"/>
              <a:t>, disposta dall’art. 54 </a:t>
            </a:r>
            <a:r>
              <a:rPr lang="it-IT" sz="2100" dirty="0" err="1"/>
              <a:t>d.l.</a:t>
            </a:r>
            <a:r>
              <a:rPr lang="it-IT" sz="2100" dirty="0"/>
              <a:t> 22 giugno 2012 n. 83, convertito, con modificazioni, in l. 7 agosto 2012 n. 134, deve essere interpretata, alla luce dei canoni ermeneutici dettati dall’art. 12 preleggi, come riduzione al «minimo costituzionale» del sindacato di legittimità sulla motivazione; pertanto, è denunciabile in cassazione solo l’anomalia motivazionale che si tramuta in violazione di legge costituzionalmente rilevante, in quanto attinente all’esistenza della motivazione in sé, purché il vizio risulti dal testo della sentenza impugnata, a prescindere dal confronto con le risultanze processuali; tale anomalia si esaurisce nella «mancanza assoluta di motivi sotto l’aspetto materiale e grafico», nella «motivazione apparente», nel «contrasto irriducibile tra affermazioni inconciliabili» e nella «motivazione perplessa ed obiettivamente incomprensibile», esclusa qualunque rilevanza del semplice difetto di «sufficienza» della motivazione.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ttangolo 1"/>
          <p:cNvSpPr>
            <a:spLocks noChangeArrowheads="1"/>
          </p:cNvSpPr>
          <p:nvPr/>
        </p:nvSpPr>
        <p:spPr bwMode="auto">
          <a:xfrm>
            <a:off x="323850" y="333375"/>
            <a:ext cx="882015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100" b="1" dirty="0" err="1"/>
              <a:t>Cass</a:t>
            </a:r>
            <a:r>
              <a:rPr lang="it-IT" sz="2100" b="1" dirty="0" smtClean="0"/>
              <a:t>., </a:t>
            </a:r>
            <a:r>
              <a:rPr lang="it-IT" sz="2100" b="1" dirty="0"/>
              <a:t>sez. un., 07-04-2014, n. </a:t>
            </a:r>
            <a:r>
              <a:rPr lang="it-IT" sz="2100" b="1" dirty="0" smtClean="0"/>
              <a:t>8053</a:t>
            </a:r>
          </a:p>
          <a:p>
            <a:pPr algn="just"/>
            <a:endParaRPr lang="it-IT" sz="2100" dirty="0"/>
          </a:p>
          <a:p>
            <a:pPr algn="just"/>
            <a:r>
              <a:rPr lang="it-IT" sz="2100" dirty="0"/>
              <a:t>L’art. 360, 1º comma, n. 5, </a:t>
            </a:r>
            <a:r>
              <a:rPr lang="it-IT" sz="2100" dirty="0" err="1"/>
              <a:t>c.p.c.</a:t>
            </a:r>
            <a:r>
              <a:rPr lang="it-IT" sz="2100" dirty="0"/>
              <a:t>, riformulato dall’art. 54 </a:t>
            </a:r>
            <a:r>
              <a:rPr lang="it-IT" sz="2100" dirty="0" err="1"/>
              <a:t>d.l.</a:t>
            </a:r>
            <a:r>
              <a:rPr lang="it-IT" sz="2100" dirty="0"/>
              <a:t> 22 giugno 2012 n. 83, convertito, con modificazioni, in l. 7 agosto 2012 n. 134, introduce nell’ordinamento un vizio specifico denunciabile per cassazione, relativo all’omesso esame di un fatto storico, principale o secondario, la cui esistenza risulti dal testo della sentenza o dagli atti processuali, che abbia costituito oggetto di discussione tra le parti e abbia carattere decisivo (vale a dire che, se esaminato, avrebbe determinato un esito diverso della controversia); ne consegue che, nel rigoroso rispetto delle previsioni degli art. 366, 1º comma, n. 6, e 369, 2º comma, n. 4, </a:t>
            </a:r>
            <a:r>
              <a:rPr lang="it-IT" sz="2100" dirty="0" err="1"/>
              <a:t>c.p.c.</a:t>
            </a:r>
            <a:r>
              <a:rPr lang="it-IT" sz="2100" dirty="0"/>
              <a:t>, il ricorrente deve indicare il «</a:t>
            </a:r>
            <a:r>
              <a:rPr lang="it-IT" sz="2100" b="1" dirty="0"/>
              <a:t>fatto storico</a:t>
            </a:r>
            <a:r>
              <a:rPr lang="it-IT" sz="2100" dirty="0"/>
              <a:t>», il cui esame sia stato omesso, il «</a:t>
            </a:r>
            <a:r>
              <a:rPr lang="it-IT" sz="2100" b="1" dirty="0"/>
              <a:t>dato</a:t>
            </a:r>
            <a:r>
              <a:rPr lang="it-IT" sz="2100" dirty="0"/>
              <a:t>», testuale o </a:t>
            </a:r>
            <a:r>
              <a:rPr lang="it-IT" sz="2100" dirty="0" err="1"/>
              <a:t>extratestuale</a:t>
            </a:r>
            <a:r>
              <a:rPr lang="it-IT" sz="2100" dirty="0"/>
              <a:t>, da cui esso risulti esistente, il «</a:t>
            </a:r>
            <a:r>
              <a:rPr lang="it-IT" sz="2100" b="1" dirty="0"/>
              <a:t>come</a:t>
            </a:r>
            <a:r>
              <a:rPr lang="it-IT" sz="2100" dirty="0"/>
              <a:t>» e il «</a:t>
            </a:r>
            <a:r>
              <a:rPr lang="it-IT" sz="2100" b="1" dirty="0"/>
              <a:t>quando</a:t>
            </a:r>
            <a:r>
              <a:rPr lang="it-IT" sz="2100" dirty="0"/>
              <a:t>» tale fatto sia stato oggetto di discussione processuale tra le parti e la sua «</a:t>
            </a:r>
            <a:r>
              <a:rPr lang="it-IT" sz="2100" b="1" dirty="0"/>
              <a:t>decisività</a:t>
            </a:r>
            <a:r>
              <a:rPr lang="it-IT" sz="2100" dirty="0"/>
              <a:t>», fermo restando che l’omesso esame di elementi istruttori non integra, di per sé, il vizio di omesso esame di un fatto decisivo qualora il fatto storico, rilevante in causa, </a:t>
            </a:r>
            <a:r>
              <a:rPr lang="it-IT" sz="2100" b="1" dirty="0"/>
              <a:t>sia stato comunque preso in considerazione dal giudice, ancorché la sentenza non abbia dato conto di tutte le risultanze probatorie</a:t>
            </a:r>
            <a:r>
              <a:rPr lang="it-IT" sz="2100" dirty="0"/>
              <a:t>.</a:t>
            </a:r>
          </a:p>
        </p:txBody>
      </p:sp>
    </p:spTree>
    <p:extLst>
      <p:ext uri="{BB962C8B-B14F-4D97-AF65-F5344CB8AC3E}">
        <p14:creationId xmlns:p14="http://schemas.microsoft.com/office/powerpoint/2010/main" val="1737756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600" b="1" i="1" dirty="0" smtClean="0"/>
              <a:t>Querela </a:t>
            </a:r>
            <a:r>
              <a:rPr lang="it-IT" sz="2600" b="1" i="1" dirty="0" err="1" smtClean="0"/>
              <a:t>nullitatis</a:t>
            </a:r>
            <a:endParaRPr lang="it-IT" sz="2600" b="1" dirty="0" smtClean="0"/>
          </a:p>
          <a:p>
            <a:pPr algn="ctr"/>
            <a:endParaRPr lang="it-IT" sz="2600" dirty="0" smtClean="0"/>
          </a:p>
          <a:p>
            <a:pPr algn="ctr"/>
            <a:r>
              <a:rPr lang="it-IT" sz="2600" dirty="0" smtClean="0"/>
              <a:t>Sentenze viziate per violazione della </a:t>
            </a:r>
            <a:r>
              <a:rPr lang="it-IT" sz="2600" i="1" dirty="0" err="1" smtClean="0"/>
              <a:t>regula</a:t>
            </a:r>
            <a:r>
              <a:rPr lang="it-IT" sz="2600" i="1" dirty="0" smtClean="0"/>
              <a:t> </a:t>
            </a:r>
            <a:r>
              <a:rPr lang="it-IT" sz="2600" i="1" dirty="0" err="1" smtClean="0"/>
              <a:t>iuris</a:t>
            </a:r>
            <a:r>
              <a:rPr lang="it-IT" sz="2600" i="1" dirty="0" smtClean="0"/>
              <a:t> </a:t>
            </a:r>
            <a:r>
              <a:rPr lang="it-IT" sz="2600" dirty="0" smtClean="0"/>
              <a:t>(</a:t>
            </a:r>
            <a:r>
              <a:rPr lang="it-IT" sz="2600" i="1" dirty="0" smtClean="0"/>
              <a:t>contra </a:t>
            </a:r>
            <a:r>
              <a:rPr lang="it-IT" sz="2600" i="1" dirty="0" err="1" smtClean="0"/>
              <a:t>ius</a:t>
            </a:r>
            <a:r>
              <a:rPr lang="it-IT" sz="2600" i="1" dirty="0" smtClean="0"/>
              <a:t> </a:t>
            </a:r>
            <a:r>
              <a:rPr lang="it-IT" sz="2600" i="1" dirty="0" err="1" smtClean="0"/>
              <a:t>constitutionis</a:t>
            </a:r>
            <a:r>
              <a:rPr lang="it-IT" sz="2600" dirty="0" smtClean="0"/>
              <a:t>)</a:t>
            </a:r>
          </a:p>
          <a:p>
            <a:pPr algn="ctr"/>
            <a:endParaRPr lang="it-IT" sz="2600" dirty="0" smtClean="0"/>
          </a:p>
          <a:p>
            <a:pPr algn="ctr"/>
            <a:r>
              <a:rPr lang="it-IT" sz="2600" dirty="0" smtClean="0"/>
              <a:t>Sentenze viziate per violazione del diritto di uno dei litiganti</a:t>
            </a:r>
            <a:r>
              <a:rPr lang="it-IT" sz="2600" dirty="0"/>
              <a:t> </a:t>
            </a:r>
            <a:r>
              <a:rPr lang="it-IT" sz="2600" dirty="0" smtClean="0"/>
              <a:t>(</a:t>
            </a:r>
            <a:r>
              <a:rPr lang="it-IT" sz="2600" i="1" dirty="0" smtClean="0"/>
              <a:t>contra </a:t>
            </a:r>
            <a:r>
              <a:rPr lang="it-IT" sz="2600" i="1" dirty="0" err="1" smtClean="0"/>
              <a:t>ius</a:t>
            </a:r>
            <a:r>
              <a:rPr lang="it-IT" sz="2600" i="1" dirty="0" smtClean="0"/>
              <a:t> </a:t>
            </a:r>
            <a:r>
              <a:rPr lang="it-IT" sz="2600" i="1" dirty="0" err="1" smtClean="0"/>
              <a:t>litigatoris</a:t>
            </a:r>
            <a:r>
              <a:rPr lang="it-IT" sz="2600" dirty="0" smtClean="0"/>
              <a:t>)</a:t>
            </a:r>
          </a:p>
          <a:p>
            <a:pPr algn="ctr"/>
            <a:endParaRPr lang="it-IT" sz="2600" dirty="0"/>
          </a:p>
          <a:p>
            <a:pPr algn="ctr"/>
            <a:r>
              <a:rPr lang="it-IT" sz="2600" dirty="0" smtClean="0"/>
              <a:t>Nel diritto romano canonico</a:t>
            </a:r>
          </a:p>
          <a:p>
            <a:pPr algn="ctr"/>
            <a:r>
              <a:rPr lang="it-IT" sz="2600" dirty="0" smtClean="0"/>
              <a:t>Estensione della </a:t>
            </a:r>
            <a:r>
              <a:rPr lang="it-IT" sz="2600" i="1" dirty="0" smtClean="0"/>
              <a:t>querela </a:t>
            </a:r>
            <a:r>
              <a:rPr lang="it-IT" sz="2600" i="1" dirty="0" err="1" smtClean="0"/>
              <a:t>nullitatis</a:t>
            </a:r>
            <a:r>
              <a:rPr lang="it-IT" sz="2600" dirty="0" smtClean="0"/>
              <a:t> alle sentenze viziate da </a:t>
            </a:r>
            <a:r>
              <a:rPr lang="it-IT" sz="2600" i="1" dirty="0" smtClean="0"/>
              <a:t>manifesta </a:t>
            </a:r>
            <a:r>
              <a:rPr lang="it-IT" sz="2600" i="1" dirty="0" err="1" smtClean="0"/>
              <a:t>iniquitas</a:t>
            </a:r>
            <a:r>
              <a:rPr lang="it-IT" sz="2600" dirty="0" smtClean="0"/>
              <a:t> o </a:t>
            </a:r>
            <a:r>
              <a:rPr lang="it-IT" sz="2600" i="1" dirty="0" smtClean="0"/>
              <a:t>notoria </a:t>
            </a:r>
            <a:r>
              <a:rPr lang="it-IT" sz="2600" i="1" dirty="0" err="1" smtClean="0"/>
              <a:t>iniustitia</a:t>
            </a:r>
            <a:endParaRPr lang="it-IT" sz="2600" i="1" dirty="0" smtClean="0"/>
          </a:p>
          <a:p>
            <a:pPr algn="ctr"/>
            <a:endParaRPr lang="it-IT" sz="2600" i="1" dirty="0" smtClean="0"/>
          </a:p>
          <a:p>
            <a:pPr algn="ctr"/>
            <a:r>
              <a:rPr lang="it-IT" sz="2600" dirty="0" err="1" smtClean="0"/>
              <a:t>E</a:t>
            </a:r>
            <a:r>
              <a:rPr lang="it-IT" sz="2600" i="1" dirty="0" err="1" smtClean="0"/>
              <a:t>rrores</a:t>
            </a:r>
            <a:r>
              <a:rPr lang="it-IT" sz="2600" i="1" dirty="0" smtClean="0"/>
              <a:t> in iudicando</a:t>
            </a:r>
            <a:r>
              <a:rPr lang="it-IT" sz="2600" dirty="0" smtClean="0"/>
              <a:t> (vizi di giudizio)</a:t>
            </a:r>
          </a:p>
          <a:p>
            <a:pPr algn="ctr"/>
            <a:r>
              <a:rPr lang="it-IT" sz="2600" dirty="0" smtClean="0"/>
              <a:t>generano ingiustizia del </a:t>
            </a:r>
            <a:r>
              <a:rPr lang="it-IT" sz="2600" i="1" dirty="0" err="1" smtClean="0"/>
              <a:t>decisum</a:t>
            </a:r>
            <a:r>
              <a:rPr lang="it-IT" sz="2600" dirty="0" smtClean="0"/>
              <a:t>, ed</a:t>
            </a:r>
            <a:r>
              <a:rPr lang="it-IT" sz="2600" i="1" dirty="0" smtClean="0"/>
              <a:t> </a:t>
            </a:r>
          </a:p>
          <a:p>
            <a:pPr algn="ctr"/>
            <a:r>
              <a:rPr lang="it-IT" sz="2600" i="1" dirty="0" err="1"/>
              <a:t>E</a:t>
            </a:r>
            <a:r>
              <a:rPr lang="it-IT" sz="2600" i="1" dirty="0" err="1" smtClean="0"/>
              <a:t>rrores</a:t>
            </a:r>
            <a:r>
              <a:rPr lang="it-IT" sz="2600" i="1" dirty="0" smtClean="0"/>
              <a:t> in procedendo </a:t>
            </a:r>
            <a:r>
              <a:rPr lang="it-IT" sz="2600" dirty="0" smtClean="0"/>
              <a:t>(vizi di attività)</a:t>
            </a:r>
          </a:p>
          <a:p>
            <a:pPr algn="ctr"/>
            <a:r>
              <a:rPr lang="it-IT" sz="2600" dirty="0" smtClean="0"/>
              <a:t>generano nullità (</a:t>
            </a:r>
            <a:r>
              <a:rPr lang="it-IT" sz="2600" i="1" dirty="0" err="1" smtClean="0"/>
              <a:t>nec</a:t>
            </a:r>
            <a:r>
              <a:rPr lang="it-IT" sz="2600" i="1" dirty="0" smtClean="0"/>
              <a:t> </a:t>
            </a:r>
            <a:r>
              <a:rPr lang="it-IT" sz="2600" i="1" dirty="0" err="1"/>
              <a:t>ulla</a:t>
            </a:r>
            <a:r>
              <a:rPr lang="it-IT" sz="2600" i="1" dirty="0"/>
              <a:t> </a:t>
            </a:r>
            <a:r>
              <a:rPr lang="it-IT" sz="2600" i="1" dirty="0" err="1"/>
              <a:t>sententia</a:t>
            </a:r>
            <a:r>
              <a:rPr lang="it-IT" sz="2600" dirty="0"/>
              <a:t>) </a:t>
            </a:r>
          </a:p>
        </p:txBody>
      </p:sp>
    </p:spTree>
    <p:extLst>
      <p:ext uri="{BB962C8B-B14F-4D97-AF65-F5344CB8AC3E}">
        <p14:creationId xmlns:p14="http://schemas.microsoft.com/office/powerpoint/2010/main" val="417262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ttangolo 1"/>
          <p:cNvSpPr>
            <a:spLocks noChangeArrowheads="1"/>
          </p:cNvSpPr>
          <p:nvPr/>
        </p:nvSpPr>
        <p:spPr bwMode="auto">
          <a:xfrm>
            <a:off x="323850" y="333375"/>
            <a:ext cx="882015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400" b="1">
                <a:solidFill>
                  <a:srgbClr val="000000"/>
                </a:solidFill>
                <a:latin typeface="Georgia" pitchFamily="18" charset="0"/>
              </a:rPr>
              <a:t>Decreto Primo Presidente della Cassazione (Lupo)</a:t>
            </a:r>
          </a:p>
          <a:p>
            <a:pPr algn="ctr" eaLnBrk="1" hangingPunct="1">
              <a:spcBef>
                <a:spcPct val="0"/>
              </a:spcBef>
              <a:buFontTx/>
              <a:buNone/>
            </a:pPr>
            <a:r>
              <a:rPr lang="it-IT" altLang="it-IT" sz="2400" b="1">
                <a:solidFill>
                  <a:srgbClr val="000000"/>
                </a:solidFill>
                <a:latin typeface="Georgia" pitchFamily="18" charset="0"/>
              </a:rPr>
              <a:t>22 marzo 2011, n. 27</a:t>
            </a:r>
          </a:p>
          <a:p>
            <a:pPr algn="just" eaLnBrk="1" hangingPunct="1">
              <a:spcBef>
                <a:spcPct val="0"/>
              </a:spcBef>
              <a:buFontTx/>
              <a:buNone/>
            </a:pPr>
            <a:r>
              <a:rPr lang="it-IT" altLang="it-IT" sz="2400">
                <a:solidFill>
                  <a:srgbClr val="000000"/>
                </a:solidFill>
                <a:latin typeface="Georgia" pitchFamily="18" charset="0"/>
              </a:rPr>
              <a:t>Nei ricorsi </a:t>
            </a:r>
            <a:r>
              <a:rPr lang="it-IT" altLang="it-IT" sz="2400" b="1">
                <a:solidFill>
                  <a:srgbClr val="000000"/>
                </a:solidFill>
                <a:latin typeface="Georgia" pitchFamily="18" charset="0"/>
              </a:rPr>
              <a:t>che non richiedono l’esercizio della funzione di nomofilachia o che sollevano questioni giuridiche la cui soluzione comporta l’applicazione di principî giuridici già affermati</a:t>
            </a:r>
            <a:r>
              <a:rPr lang="it-IT" altLang="it-IT" sz="2400">
                <a:solidFill>
                  <a:srgbClr val="000000"/>
                </a:solidFill>
                <a:latin typeface="Georgia" pitchFamily="18" charset="0"/>
              </a:rPr>
              <a:t> dalla Corte e condivisi dal collegio:</a:t>
            </a:r>
          </a:p>
          <a:p>
            <a:pPr algn="just" eaLnBrk="1" hangingPunct="1">
              <a:spcBef>
                <a:spcPct val="0"/>
              </a:spcBef>
              <a:buFontTx/>
              <a:buNone/>
            </a:pPr>
            <a:r>
              <a:rPr lang="it-IT" altLang="it-IT" sz="2400">
                <a:solidFill>
                  <a:srgbClr val="000000"/>
                </a:solidFill>
                <a:latin typeface="Georgia" pitchFamily="18" charset="0"/>
              </a:rPr>
              <a:t>1. La deliberazione di adottare la motivazione semplificata è assunta dal collegio che decide il ricorso e di tale deliberazione deve essere dato atto sia nel dispositivo interno, redatto sull’apposito modulo predisposto dalla cancelleria, che all’interno della sentenza o dell’ordinanza a contenuto decisorio, preferibilmente alla fine della parte relativa alla succinta esposizione dei fatti rilevanti di causa.</a:t>
            </a:r>
          </a:p>
          <a:p>
            <a:pPr algn="just" eaLnBrk="1" hangingPunct="1">
              <a:spcBef>
                <a:spcPct val="0"/>
              </a:spcBef>
              <a:buFontTx/>
              <a:buNone/>
            </a:pPr>
            <a:r>
              <a:rPr lang="it-IT" altLang="it-IT" sz="2400">
                <a:solidFill>
                  <a:srgbClr val="000000"/>
                </a:solidFill>
                <a:latin typeface="Georgia" pitchFamily="18" charset="0"/>
              </a:rPr>
              <a:t>2. L’adozione della forma di sentenza (o di ordinanza decisoria) «</a:t>
            </a:r>
            <a:r>
              <a:rPr lang="it-IT" altLang="it-IT" sz="2400" b="1">
                <a:solidFill>
                  <a:srgbClr val="000000"/>
                </a:solidFill>
                <a:latin typeface="Georgia" pitchFamily="18" charset="0"/>
              </a:rPr>
              <a:t>a motivazione semplificata</a:t>
            </a:r>
            <a:r>
              <a:rPr lang="it-IT" altLang="it-IT" sz="2400">
                <a:solidFill>
                  <a:srgbClr val="000000"/>
                </a:solidFill>
                <a:latin typeface="Georgia" pitchFamily="18" charset="0"/>
              </a:rPr>
              <a:t>» deve essere specificamente indicata nel margine destro della prima pagina della sentenza, nello spazio già riservato all’indicazione dell’oggetto della causa e in aggiunta a tale indicazione.</a:t>
            </a:r>
          </a:p>
        </p:txBody>
      </p:sp>
    </p:spTree>
    <p:extLst>
      <p:ext uri="{BB962C8B-B14F-4D97-AF65-F5344CB8AC3E}">
        <p14:creationId xmlns:p14="http://schemas.microsoft.com/office/powerpoint/2010/main" val="1837568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ttangolo 1"/>
          <p:cNvSpPr>
            <a:spLocks noChangeArrowheads="1"/>
          </p:cNvSpPr>
          <p:nvPr/>
        </p:nvSpPr>
        <p:spPr bwMode="auto">
          <a:xfrm>
            <a:off x="323850" y="333375"/>
            <a:ext cx="88201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it-IT" altLang="it-IT" sz="2800" b="1">
              <a:solidFill>
                <a:srgbClr val="000000"/>
              </a:solidFill>
              <a:latin typeface="Georgia" pitchFamily="18" charset="0"/>
            </a:endParaRPr>
          </a:p>
          <a:p>
            <a:pPr algn="ctr" eaLnBrk="1" hangingPunct="1">
              <a:spcBef>
                <a:spcPct val="0"/>
              </a:spcBef>
              <a:buFontTx/>
              <a:buNone/>
            </a:pPr>
            <a:endParaRPr lang="it-IT" altLang="it-IT" sz="2800" b="1">
              <a:solidFill>
                <a:srgbClr val="000000"/>
              </a:solidFill>
              <a:latin typeface="Georgia" pitchFamily="18" charset="0"/>
            </a:endParaRPr>
          </a:p>
          <a:p>
            <a:pPr algn="ctr" eaLnBrk="1" hangingPunct="1">
              <a:spcBef>
                <a:spcPct val="0"/>
              </a:spcBef>
              <a:buFontTx/>
              <a:buNone/>
            </a:pPr>
            <a:r>
              <a:rPr lang="it-IT" altLang="it-IT" sz="2800" b="1">
                <a:solidFill>
                  <a:srgbClr val="000000"/>
                </a:solidFill>
                <a:latin typeface="Georgia" pitchFamily="18" charset="0"/>
              </a:rPr>
              <a:t>Protocollo d’intesa tra la Corte di Cassazione e il Consiglio Nazionale Forense in</a:t>
            </a:r>
          </a:p>
          <a:p>
            <a:pPr algn="ctr" eaLnBrk="1" hangingPunct="1">
              <a:spcBef>
                <a:spcPct val="0"/>
              </a:spcBef>
              <a:buFontTx/>
              <a:buNone/>
            </a:pPr>
            <a:r>
              <a:rPr lang="it-IT" altLang="it-IT" sz="2800" b="1">
                <a:solidFill>
                  <a:srgbClr val="000000"/>
                </a:solidFill>
                <a:latin typeface="Georgia" pitchFamily="18" charset="0"/>
              </a:rPr>
              <a:t>merito alle regole redazionali dei motivi di ricorso in materia civile e tributaria</a:t>
            </a:r>
          </a:p>
          <a:p>
            <a:pPr algn="ctr" eaLnBrk="1" hangingPunct="1">
              <a:spcBef>
                <a:spcPct val="0"/>
              </a:spcBef>
              <a:buFontTx/>
              <a:buNone/>
            </a:pPr>
            <a:endParaRPr lang="it-IT" altLang="it-IT" sz="2800" b="1">
              <a:solidFill>
                <a:srgbClr val="000000"/>
              </a:solidFill>
              <a:latin typeface="Georgia" pitchFamily="18" charset="0"/>
            </a:endParaRPr>
          </a:p>
          <a:p>
            <a:pPr algn="ctr" eaLnBrk="1" hangingPunct="1">
              <a:spcBef>
                <a:spcPct val="0"/>
              </a:spcBef>
              <a:buFontTx/>
              <a:buNone/>
            </a:pPr>
            <a:r>
              <a:rPr lang="it-IT" altLang="it-IT" sz="2800" b="1">
                <a:solidFill>
                  <a:srgbClr val="000000"/>
                </a:solidFill>
                <a:latin typeface="Georgia" pitchFamily="18" charset="0"/>
              </a:rPr>
              <a:t>17 dicembre 2015</a:t>
            </a:r>
          </a:p>
          <a:p>
            <a:pPr algn="ctr" eaLnBrk="1" hangingPunct="1">
              <a:spcBef>
                <a:spcPct val="0"/>
              </a:spcBef>
              <a:buFontTx/>
              <a:buNone/>
            </a:pPr>
            <a:endParaRPr lang="it-IT" altLang="it-IT" sz="2800" b="1">
              <a:solidFill>
                <a:srgbClr val="000000"/>
              </a:solidFill>
              <a:latin typeface="Georgia" pitchFamily="18" charset="0"/>
            </a:endParaRPr>
          </a:p>
          <a:p>
            <a:pPr algn="ctr" eaLnBrk="1" hangingPunct="1">
              <a:spcBef>
                <a:spcPct val="0"/>
              </a:spcBef>
              <a:buFontTx/>
              <a:buNone/>
            </a:pPr>
            <a:endParaRPr lang="it-IT" altLang="it-IT" sz="2800" b="1">
              <a:solidFill>
                <a:srgbClr val="000000"/>
              </a:solidFill>
              <a:latin typeface="Georgia" pitchFamily="18" charset="0"/>
            </a:endParaRPr>
          </a:p>
        </p:txBody>
      </p:sp>
    </p:spTree>
    <p:extLst>
      <p:ext uri="{BB962C8B-B14F-4D97-AF65-F5344CB8AC3E}">
        <p14:creationId xmlns:p14="http://schemas.microsoft.com/office/powerpoint/2010/main" val="1415108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tangolo 1"/>
          <p:cNvSpPr>
            <a:spLocks noChangeArrowheads="1"/>
          </p:cNvSpPr>
          <p:nvPr/>
        </p:nvSpPr>
        <p:spPr bwMode="auto">
          <a:xfrm>
            <a:off x="323850" y="333375"/>
            <a:ext cx="882015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it-IT" altLang="it-IT" sz="2800" b="1" dirty="0" smtClean="0">
                <a:solidFill>
                  <a:srgbClr val="000000"/>
                </a:solidFill>
                <a:latin typeface="Georgia" pitchFamily="18" charset="0"/>
              </a:rPr>
              <a:t>Decreto Primo Presidente della Cassazione (Canzio)</a:t>
            </a:r>
          </a:p>
          <a:p>
            <a:pPr algn="ctr" eaLnBrk="1" hangingPunct="1">
              <a:spcBef>
                <a:spcPct val="0"/>
              </a:spcBef>
              <a:buFontTx/>
              <a:buNone/>
              <a:defRPr/>
            </a:pPr>
            <a:r>
              <a:rPr lang="it-IT" altLang="it-IT" sz="2800" b="1" dirty="0" smtClean="0">
                <a:solidFill>
                  <a:srgbClr val="000000"/>
                </a:solidFill>
                <a:latin typeface="Georgia" pitchFamily="18" charset="0"/>
              </a:rPr>
              <a:t>22 settembre 2016, n. 136</a:t>
            </a:r>
          </a:p>
          <a:p>
            <a:pPr algn="ctr" eaLnBrk="1" hangingPunct="1">
              <a:spcBef>
                <a:spcPct val="0"/>
              </a:spcBef>
              <a:buFontTx/>
              <a:buNone/>
              <a:defRPr/>
            </a:pPr>
            <a:endParaRPr lang="it-IT" altLang="it-IT" sz="2800" b="1" dirty="0" smtClean="0">
              <a:solidFill>
                <a:srgbClr val="000000"/>
              </a:solidFill>
              <a:latin typeface="Georgia" pitchFamily="18" charset="0"/>
            </a:endParaRPr>
          </a:p>
          <a:p>
            <a:pPr algn="just" eaLnBrk="1" hangingPunct="1">
              <a:spcBef>
                <a:spcPct val="0"/>
              </a:spcBef>
              <a:buFontTx/>
              <a:buNone/>
              <a:defRPr/>
            </a:pPr>
            <a:r>
              <a:rPr lang="it-IT" altLang="it-IT" sz="2800" dirty="0" smtClean="0">
                <a:solidFill>
                  <a:srgbClr val="000000"/>
                </a:solidFill>
                <a:latin typeface="Georgia" pitchFamily="18" charset="0"/>
              </a:rPr>
              <a:t>I provvedimenti della corte debbono essere improntati a:</a:t>
            </a:r>
          </a:p>
          <a:p>
            <a:pPr marL="514350" indent="-514350" algn="just" eaLnBrk="1" hangingPunct="1">
              <a:spcBef>
                <a:spcPct val="0"/>
              </a:spcBef>
              <a:buFontTx/>
              <a:buAutoNum type="arabicPeriod"/>
              <a:defRPr/>
            </a:pPr>
            <a:r>
              <a:rPr lang="it-IT" altLang="it-IT" sz="2800" dirty="0" smtClean="0">
                <a:solidFill>
                  <a:srgbClr val="000000"/>
                </a:solidFill>
                <a:latin typeface="Georgia" pitchFamily="18" charset="0"/>
              </a:rPr>
              <a:t>chiarezza ed essenzialità;</a:t>
            </a:r>
          </a:p>
          <a:p>
            <a:pPr marL="514350" indent="-514350" algn="just" eaLnBrk="1" hangingPunct="1">
              <a:spcBef>
                <a:spcPct val="0"/>
              </a:spcBef>
              <a:buFontTx/>
              <a:buAutoNum type="arabicPeriod"/>
              <a:defRPr/>
            </a:pPr>
            <a:r>
              <a:rPr lang="it-IT" altLang="it-IT" sz="2800" dirty="0" smtClean="0">
                <a:solidFill>
                  <a:srgbClr val="000000"/>
                </a:solidFill>
                <a:latin typeface="Georgia" pitchFamily="18" charset="0"/>
              </a:rPr>
              <a:t>stretta funzionalità dell’</a:t>
            </a:r>
            <a:r>
              <a:rPr lang="it-IT" altLang="it-IT" sz="2800" i="1" dirty="0" smtClean="0">
                <a:solidFill>
                  <a:srgbClr val="000000"/>
                </a:solidFill>
                <a:latin typeface="Georgia" pitchFamily="18" charset="0"/>
              </a:rPr>
              <a:t>iter</a:t>
            </a:r>
            <a:r>
              <a:rPr lang="it-IT" altLang="it-IT" sz="2800" dirty="0" smtClean="0">
                <a:solidFill>
                  <a:srgbClr val="000000"/>
                </a:solidFill>
                <a:latin typeface="Georgia" pitchFamily="18" charset="0"/>
              </a:rPr>
              <a:t> argomentativo alla decisione;</a:t>
            </a:r>
          </a:p>
          <a:p>
            <a:pPr marL="514350" indent="-514350" algn="just" eaLnBrk="1" hangingPunct="1">
              <a:spcBef>
                <a:spcPct val="0"/>
              </a:spcBef>
              <a:buFontTx/>
              <a:buAutoNum type="arabicPeriod"/>
              <a:defRPr/>
            </a:pPr>
            <a:r>
              <a:rPr lang="it-IT" altLang="it-IT" sz="2800" dirty="0" smtClean="0">
                <a:solidFill>
                  <a:srgbClr val="000000"/>
                </a:solidFill>
                <a:latin typeface="Georgia" pitchFamily="18" charset="0"/>
              </a:rPr>
              <a:t>assenza di motivazioni subordinate, di </a:t>
            </a:r>
            <a:r>
              <a:rPr lang="it-IT" altLang="it-IT" sz="2800" i="1" dirty="0" err="1" smtClean="0">
                <a:solidFill>
                  <a:srgbClr val="000000"/>
                </a:solidFill>
                <a:latin typeface="Georgia" pitchFamily="18" charset="0"/>
              </a:rPr>
              <a:t>obiter</a:t>
            </a:r>
            <a:r>
              <a:rPr lang="it-IT" altLang="it-IT" sz="2800" i="1" dirty="0" smtClean="0">
                <a:solidFill>
                  <a:srgbClr val="000000"/>
                </a:solidFill>
                <a:latin typeface="Georgia" pitchFamily="18" charset="0"/>
              </a:rPr>
              <a:t> </a:t>
            </a:r>
            <a:r>
              <a:rPr lang="it-IT" altLang="it-IT" sz="2800" i="1" dirty="0" err="1" smtClean="0">
                <a:solidFill>
                  <a:srgbClr val="000000"/>
                </a:solidFill>
                <a:latin typeface="Georgia" pitchFamily="18" charset="0"/>
              </a:rPr>
              <a:t>dicta</a:t>
            </a:r>
            <a:r>
              <a:rPr lang="it-IT" altLang="it-IT" sz="2800" dirty="0" smtClean="0">
                <a:solidFill>
                  <a:srgbClr val="000000"/>
                </a:solidFill>
                <a:latin typeface="Georgia" pitchFamily="18" charset="0"/>
              </a:rPr>
              <a:t> e di ogni enunciazione che vada oltre ciò che è indispensabile alla decisione;</a:t>
            </a:r>
          </a:p>
          <a:p>
            <a:pPr marL="514350" indent="-514350" algn="just" eaLnBrk="1" hangingPunct="1">
              <a:spcBef>
                <a:spcPct val="0"/>
              </a:spcBef>
              <a:buFontTx/>
              <a:buAutoNum type="arabicPeriod"/>
              <a:defRPr/>
            </a:pPr>
            <a:r>
              <a:rPr lang="it-IT" altLang="it-IT" sz="2800" dirty="0" smtClean="0">
                <a:solidFill>
                  <a:srgbClr val="000000"/>
                </a:solidFill>
                <a:latin typeface="Georgia" pitchFamily="18" charset="0"/>
              </a:rPr>
              <a:t>puntualità dei richiami ai precedenti della giurisprudenza di legittimità.</a:t>
            </a:r>
          </a:p>
        </p:txBody>
      </p:sp>
    </p:spTree>
    <p:extLst>
      <p:ext uri="{BB962C8B-B14F-4D97-AF65-F5344CB8AC3E}">
        <p14:creationId xmlns:p14="http://schemas.microsoft.com/office/powerpoint/2010/main" val="413095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ttangolo 1"/>
          <p:cNvSpPr>
            <a:spLocks noChangeArrowheads="1"/>
          </p:cNvSpPr>
          <p:nvPr/>
        </p:nvSpPr>
        <p:spPr bwMode="auto">
          <a:xfrm>
            <a:off x="323850" y="333375"/>
            <a:ext cx="88201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800" b="1" dirty="0" smtClean="0">
                <a:solidFill>
                  <a:srgbClr val="000000"/>
                </a:solidFill>
                <a:latin typeface="Georgia" pitchFamily="18" charset="0"/>
              </a:rPr>
              <a:t>Riforma procedimento in Cassazione</a:t>
            </a:r>
          </a:p>
          <a:p>
            <a:pPr algn="ctr" eaLnBrk="1" hangingPunct="1">
              <a:spcBef>
                <a:spcPct val="0"/>
              </a:spcBef>
              <a:buFontTx/>
              <a:buNone/>
            </a:pPr>
            <a:endParaRPr lang="it-IT" altLang="it-IT" sz="2800" dirty="0" smtClean="0">
              <a:solidFill>
                <a:srgbClr val="000000"/>
              </a:solidFill>
              <a:latin typeface="Georgia" pitchFamily="18" charset="0"/>
            </a:endParaRPr>
          </a:p>
          <a:p>
            <a:pPr algn="ctr" eaLnBrk="1" hangingPunct="1">
              <a:spcBef>
                <a:spcPct val="0"/>
              </a:spcBef>
              <a:buFontTx/>
              <a:buNone/>
            </a:pPr>
            <a:r>
              <a:rPr lang="it-IT" altLang="it-IT" sz="2800" b="1" dirty="0" err="1" smtClean="0">
                <a:solidFill>
                  <a:srgbClr val="000000"/>
                </a:solidFill>
                <a:latin typeface="Georgia" pitchFamily="18" charset="0"/>
              </a:rPr>
              <a:t>d.l</a:t>
            </a:r>
            <a:r>
              <a:rPr lang="it-IT" altLang="it-IT" sz="2800" b="1" dirty="0" err="1">
                <a:solidFill>
                  <a:srgbClr val="000000"/>
                </a:solidFill>
                <a:latin typeface="Georgia" pitchFamily="18" charset="0"/>
              </a:rPr>
              <a:t>.</a:t>
            </a:r>
            <a:r>
              <a:rPr lang="it-IT" altLang="it-IT" sz="2800" b="1" dirty="0">
                <a:solidFill>
                  <a:srgbClr val="000000"/>
                </a:solidFill>
                <a:latin typeface="Georgia" pitchFamily="18" charset="0"/>
              </a:rPr>
              <a:t> 31 agosto 2016, n. 168, </a:t>
            </a:r>
            <a:r>
              <a:rPr lang="it-IT" altLang="it-IT" sz="2800" b="1" dirty="0" err="1">
                <a:solidFill>
                  <a:srgbClr val="000000"/>
                </a:solidFill>
                <a:latin typeface="Georgia" pitchFamily="18" charset="0"/>
              </a:rPr>
              <a:t>conv</a:t>
            </a:r>
            <a:r>
              <a:rPr lang="it-IT" altLang="it-IT" sz="2800" b="1" dirty="0">
                <a:solidFill>
                  <a:srgbClr val="000000"/>
                </a:solidFill>
                <a:latin typeface="Georgia" pitchFamily="18" charset="0"/>
              </a:rPr>
              <a:t>., con modificazioni, dalla l. 25 ottobre 2016, n. </a:t>
            </a:r>
            <a:r>
              <a:rPr lang="it-IT" altLang="it-IT" sz="2800" b="1" dirty="0" smtClean="0">
                <a:solidFill>
                  <a:srgbClr val="000000"/>
                </a:solidFill>
                <a:latin typeface="Georgia" pitchFamily="18" charset="0"/>
              </a:rPr>
              <a:t>197</a:t>
            </a:r>
            <a:r>
              <a:rPr lang="it-IT" altLang="it-IT" sz="2800" dirty="0" smtClean="0">
                <a:solidFill>
                  <a:srgbClr val="000000"/>
                </a:solidFill>
                <a:latin typeface="Georgia" pitchFamily="18" charset="0"/>
              </a:rPr>
              <a:t> </a:t>
            </a:r>
          </a:p>
          <a:p>
            <a:pPr algn="ctr" eaLnBrk="1" hangingPunct="1">
              <a:spcBef>
                <a:spcPct val="0"/>
              </a:spcBef>
              <a:buFontTx/>
              <a:buNone/>
            </a:pPr>
            <a:endParaRPr lang="it-IT" altLang="it-IT" sz="2800" dirty="0" smtClean="0">
              <a:solidFill>
                <a:srgbClr val="000000"/>
              </a:solidFill>
              <a:latin typeface="Georgia" pitchFamily="18" charset="0"/>
            </a:endParaRPr>
          </a:p>
          <a:p>
            <a:pPr algn="ctr" eaLnBrk="1" hangingPunct="1">
              <a:spcBef>
                <a:spcPct val="0"/>
              </a:spcBef>
              <a:buFontTx/>
              <a:buNone/>
            </a:pPr>
            <a:r>
              <a:rPr lang="it-IT" altLang="it-IT" sz="2800" dirty="0" smtClean="0">
                <a:solidFill>
                  <a:srgbClr val="000000"/>
                </a:solidFill>
                <a:latin typeface="Georgia" pitchFamily="18" charset="0"/>
              </a:rPr>
              <a:t>Si </a:t>
            </a:r>
            <a:r>
              <a:rPr lang="it-IT" altLang="it-IT" sz="2800" dirty="0">
                <a:solidFill>
                  <a:srgbClr val="000000"/>
                </a:solidFill>
                <a:latin typeface="Georgia" pitchFamily="18" charset="0"/>
              </a:rPr>
              <a:t>applica ai ricorsi depositati successivamente alla data di entrata in vigore della legge di conversione </a:t>
            </a:r>
            <a:r>
              <a:rPr lang="it-IT" altLang="it-IT" sz="2800" dirty="0" smtClean="0">
                <a:solidFill>
                  <a:srgbClr val="000000"/>
                </a:solidFill>
                <a:latin typeface="Georgia" pitchFamily="18" charset="0"/>
              </a:rPr>
              <a:t>(avvenuta </a:t>
            </a:r>
            <a:r>
              <a:rPr lang="it-IT" altLang="it-IT" sz="2800" dirty="0">
                <a:solidFill>
                  <a:srgbClr val="000000"/>
                </a:solidFill>
                <a:latin typeface="Georgia" pitchFamily="18" charset="0"/>
              </a:rPr>
              <a:t>il 30 ottobre 2016), nonché a quelli già depositati alla medesima data per i quali non è stata fissata udienza o adunanza in camera di consiglio.</a:t>
            </a:r>
          </a:p>
        </p:txBody>
      </p:sp>
    </p:spTree>
    <p:extLst>
      <p:ext uri="{BB962C8B-B14F-4D97-AF65-F5344CB8AC3E}">
        <p14:creationId xmlns:p14="http://schemas.microsoft.com/office/powerpoint/2010/main" val="2106650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ttangolo 1"/>
          <p:cNvSpPr>
            <a:spLocks noChangeArrowheads="1"/>
          </p:cNvSpPr>
          <p:nvPr/>
        </p:nvSpPr>
        <p:spPr bwMode="auto">
          <a:xfrm>
            <a:off x="323850" y="333375"/>
            <a:ext cx="88201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800" b="1" dirty="0" smtClean="0">
                <a:solidFill>
                  <a:srgbClr val="000000"/>
                </a:solidFill>
                <a:latin typeface="Georgia" pitchFamily="18" charset="0"/>
              </a:rPr>
              <a:t>Protocollo </a:t>
            </a:r>
            <a:r>
              <a:rPr lang="it-IT" altLang="it-IT" sz="2800" b="1" dirty="0">
                <a:solidFill>
                  <a:srgbClr val="000000"/>
                </a:solidFill>
                <a:latin typeface="Georgia" pitchFamily="18" charset="0"/>
              </a:rPr>
              <a:t>d’intesa tra la Corte di c</a:t>
            </a:r>
            <a:r>
              <a:rPr lang="it-IT" altLang="it-IT" sz="2800" b="1" dirty="0" smtClean="0">
                <a:solidFill>
                  <a:srgbClr val="000000"/>
                </a:solidFill>
                <a:latin typeface="Georgia" pitchFamily="18" charset="0"/>
              </a:rPr>
              <a:t>assazione, </a:t>
            </a:r>
            <a:r>
              <a:rPr lang="it-IT" altLang="it-IT" sz="2800" b="1" dirty="0">
                <a:solidFill>
                  <a:srgbClr val="000000"/>
                </a:solidFill>
                <a:latin typeface="Georgia" pitchFamily="18" charset="0"/>
              </a:rPr>
              <a:t>il Consiglio Nazionale </a:t>
            </a:r>
            <a:r>
              <a:rPr lang="it-IT" altLang="it-IT" sz="2800" b="1" dirty="0" smtClean="0">
                <a:solidFill>
                  <a:srgbClr val="000000"/>
                </a:solidFill>
                <a:latin typeface="Georgia" pitchFamily="18" charset="0"/>
              </a:rPr>
              <a:t>Forense e l’Avvocatura Generale dello Stato</a:t>
            </a:r>
          </a:p>
          <a:p>
            <a:pPr algn="ctr" eaLnBrk="1" hangingPunct="1">
              <a:spcBef>
                <a:spcPct val="0"/>
              </a:spcBef>
              <a:buFontTx/>
              <a:buNone/>
            </a:pPr>
            <a:r>
              <a:rPr lang="it-IT" altLang="it-IT" sz="2800" b="1" dirty="0" smtClean="0">
                <a:solidFill>
                  <a:srgbClr val="000000"/>
                </a:solidFill>
                <a:latin typeface="Georgia" pitchFamily="18" charset="0"/>
              </a:rPr>
              <a:t>sull’applicazione del nuovo rito civile in Cassazione</a:t>
            </a:r>
            <a:endParaRPr lang="it-IT" altLang="it-IT" sz="2800" b="1" dirty="0">
              <a:solidFill>
                <a:srgbClr val="000000"/>
              </a:solidFill>
              <a:latin typeface="Georgia" pitchFamily="18" charset="0"/>
            </a:endParaRPr>
          </a:p>
          <a:p>
            <a:pPr algn="ctr" eaLnBrk="1" hangingPunct="1">
              <a:spcBef>
                <a:spcPct val="0"/>
              </a:spcBef>
              <a:buFontTx/>
              <a:buNone/>
            </a:pPr>
            <a:r>
              <a:rPr lang="it-IT" altLang="it-IT" sz="2800" b="1" dirty="0" smtClean="0">
                <a:solidFill>
                  <a:srgbClr val="000000"/>
                </a:solidFill>
                <a:latin typeface="Georgia" pitchFamily="18" charset="0"/>
              </a:rPr>
              <a:t>15 dicembre 2016</a:t>
            </a:r>
            <a:endParaRPr lang="it-IT" altLang="it-IT" sz="2800" b="1" dirty="0">
              <a:solidFill>
                <a:srgbClr val="000000"/>
              </a:solidFill>
              <a:latin typeface="Georgia" pitchFamily="18" charset="0"/>
            </a:endParaRPr>
          </a:p>
          <a:p>
            <a:pPr algn="ctr" eaLnBrk="1" hangingPunct="1">
              <a:spcBef>
                <a:spcPct val="0"/>
              </a:spcBef>
              <a:buFontTx/>
              <a:buNone/>
            </a:pPr>
            <a:endParaRPr lang="it-IT" altLang="it-IT" sz="2800" b="1" dirty="0" smtClean="0">
              <a:solidFill>
                <a:srgbClr val="000000"/>
              </a:solidFill>
              <a:latin typeface="Georgia" pitchFamily="18" charset="0"/>
            </a:endParaRPr>
          </a:p>
          <a:p>
            <a:pPr algn="ctr" eaLnBrk="1" hangingPunct="1">
              <a:spcBef>
                <a:spcPct val="0"/>
              </a:spcBef>
              <a:buFontTx/>
              <a:buNone/>
            </a:pPr>
            <a:r>
              <a:rPr lang="it-IT" altLang="it-IT" sz="2800" b="1" dirty="0" smtClean="0">
                <a:solidFill>
                  <a:srgbClr val="000000"/>
                </a:solidFill>
                <a:latin typeface="Georgia" pitchFamily="18" charset="0"/>
              </a:rPr>
              <a:t>Protocollo d’intesa tra la Corte di cassazione e la Procura Generale presso la Cassazione</a:t>
            </a:r>
          </a:p>
          <a:p>
            <a:pPr algn="ctr" eaLnBrk="1" hangingPunct="1">
              <a:spcBef>
                <a:spcPct val="0"/>
              </a:spcBef>
              <a:buFontTx/>
              <a:buNone/>
            </a:pPr>
            <a:r>
              <a:rPr lang="it-IT" altLang="it-IT" sz="2800" b="1" dirty="0" smtClean="0">
                <a:solidFill>
                  <a:srgbClr val="000000"/>
                </a:solidFill>
                <a:latin typeface="Georgia" pitchFamily="18" charset="0"/>
              </a:rPr>
              <a:t>Sull’applicazione del nuovo rito civile</a:t>
            </a:r>
          </a:p>
          <a:p>
            <a:pPr algn="ctr" eaLnBrk="1" hangingPunct="1">
              <a:spcBef>
                <a:spcPct val="0"/>
              </a:spcBef>
              <a:buFontTx/>
              <a:buNone/>
            </a:pPr>
            <a:r>
              <a:rPr lang="it-IT" altLang="it-IT" sz="2800" b="1" smtClean="0">
                <a:solidFill>
                  <a:srgbClr val="000000"/>
                </a:solidFill>
                <a:latin typeface="Georgia" pitchFamily="18" charset="0"/>
              </a:rPr>
              <a:t>17 novembre 2016</a:t>
            </a:r>
            <a:endParaRPr lang="it-IT" altLang="it-IT" sz="2800" b="1" dirty="0">
              <a:solidFill>
                <a:srgbClr val="000000"/>
              </a:solidFill>
              <a:latin typeface="Georgia" pitchFamily="18" charset="0"/>
            </a:endParaRPr>
          </a:p>
          <a:p>
            <a:pPr algn="ctr" eaLnBrk="1" hangingPunct="1">
              <a:spcBef>
                <a:spcPct val="0"/>
              </a:spcBef>
              <a:buFontTx/>
              <a:buNone/>
            </a:pPr>
            <a:endParaRPr lang="it-IT" altLang="it-IT" sz="2800" b="1" dirty="0">
              <a:solidFill>
                <a:srgbClr val="000000"/>
              </a:solidFill>
              <a:latin typeface="Georgia" pitchFamily="18" charset="0"/>
            </a:endParaRPr>
          </a:p>
        </p:txBody>
      </p:sp>
    </p:spTree>
    <p:extLst>
      <p:ext uri="{BB962C8B-B14F-4D97-AF65-F5344CB8AC3E}">
        <p14:creationId xmlns:p14="http://schemas.microsoft.com/office/powerpoint/2010/main" val="1798567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ttangolo 1"/>
          <p:cNvSpPr>
            <a:spLocks noChangeArrowheads="1"/>
          </p:cNvSpPr>
          <p:nvPr/>
        </p:nvSpPr>
        <p:spPr bwMode="auto">
          <a:xfrm>
            <a:off x="323850" y="333375"/>
            <a:ext cx="882015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800" b="1" dirty="0" err="1">
                <a:solidFill>
                  <a:srgbClr val="000000"/>
                </a:solidFill>
                <a:latin typeface="Georgia" pitchFamily="18" charset="0"/>
              </a:rPr>
              <a:t>Cass</a:t>
            </a:r>
            <a:r>
              <a:rPr lang="it-IT" altLang="it-IT" sz="2800" b="1" dirty="0">
                <a:solidFill>
                  <a:srgbClr val="000000"/>
                </a:solidFill>
                <a:latin typeface="Georgia" pitchFamily="18" charset="0"/>
              </a:rPr>
              <a:t>. civ., sez. lav., 17-08-2004, n. </a:t>
            </a:r>
            <a:r>
              <a:rPr lang="it-IT" altLang="it-IT" sz="2800" b="1" dirty="0" smtClean="0">
                <a:solidFill>
                  <a:srgbClr val="000000"/>
                </a:solidFill>
                <a:latin typeface="Georgia" pitchFamily="18" charset="0"/>
              </a:rPr>
              <a:t>16037</a:t>
            </a:r>
            <a:endParaRPr lang="it-IT" altLang="it-IT" sz="2800" dirty="0">
              <a:solidFill>
                <a:srgbClr val="000000"/>
              </a:solidFill>
              <a:latin typeface="Georgia" pitchFamily="18" charset="0"/>
            </a:endParaRPr>
          </a:p>
          <a:p>
            <a:pPr algn="just" eaLnBrk="1" hangingPunct="1">
              <a:spcBef>
                <a:spcPct val="0"/>
              </a:spcBef>
              <a:buFontTx/>
              <a:buNone/>
            </a:pPr>
            <a:r>
              <a:rPr lang="it-IT" altLang="it-IT" sz="2400" dirty="0">
                <a:solidFill>
                  <a:srgbClr val="000000"/>
                </a:solidFill>
                <a:latin typeface="Georgia" pitchFamily="18" charset="0"/>
              </a:rPr>
              <a:t>In relazione alle </a:t>
            </a:r>
            <a:r>
              <a:rPr lang="it-IT" altLang="it-IT" sz="2400" b="1" dirty="0">
                <a:solidFill>
                  <a:srgbClr val="000000"/>
                </a:solidFill>
                <a:latin typeface="Georgia" pitchFamily="18" charset="0"/>
              </a:rPr>
              <a:t>norme</a:t>
            </a:r>
            <a:r>
              <a:rPr lang="it-IT" altLang="it-IT" sz="2400" dirty="0">
                <a:solidFill>
                  <a:srgbClr val="000000"/>
                </a:solidFill>
                <a:latin typeface="Georgia" pitchFamily="18" charset="0"/>
              </a:rPr>
              <a:t> che si dicono «</a:t>
            </a:r>
            <a:r>
              <a:rPr lang="it-IT" altLang="it-IT" sz="2400" b="1" dirty="0">
                <a:solidFill>
                  <a:srgbClr val="000000"/>
                </a:solidFill>
                <a:latin typeface="Georgia" pitchFamily="18" charset="0"/>
              </a:rPr>
              <a:t>elastiche</a:t>
            </a:r>
            <a:r>
              <a:rPr lang="it-IT" altLang="it-IT" sz="2400" dirty="0">
                <a:solidFill>
                  <a:srgbClr val="000000"/>
                </a:solidFill>
                <a:latin typeface="Georgia" pitchFamily="18" charset="0"/>
              </a:rPr>
              <a:t>» perché, al fine di sanzionare sotto il profilo disciplinare fatti omissivi o commissivi posti in essere da soggetti appartenenti a determinate categorie o tenuti ad osservare determinati comportamenti nei confronti di altri soggetti, rimandano, quanto alla definizione della illiceità della condotta, a modelli o clausole di contenuto generale per l’impossibilità di identificare in via preventiva ed astratta tutti i possibili comportamenti materiali costituenti l’illecito, il collegamento della previsione normativa astratta al caso concreto impone accertamenti di fatto che si compenetrano strettamente con valutazioni di natura giuridica; ne consegue, tenuto conto del tradizionale criterio distintivo tra giudizio di fatto e giudizio di legittimità, che l’applicazione delle norme elastiche non può essere censurata in sede di legittimità allorquando detta applicazione rappresenti la risultante logica e motivata della specificità </a:t>
            </a:r>
            <a:r>
              <a:rPr lang="it-IT" altLang="it-IT" sz="2400" dirty="0" smtClean="0">
                <a:solidFill>
                  <a:srgbClr val="000000"/>
                </a:solidFill>
                <a:latin typeface="Georgia" pitchFamily="18" charset="0"/>
              </a:rPr>
              <a:t>dei</a:t>
            </a:r>
            <a:endParaRPr lang="it-IT" altLang="it-IT" sz="2400" b="1" dirty="0">
              <a:solidFill>
                <a:srgbClr val="000000"/>
              </a:solidFill>
              <a:latin typeface="Georgia" pitchFamily="18" charset="0"/>
            </a:endParaRPr>
          </a:p>
        </p:txBody>
      </p:sp>
    </p:spTree>
    <p:extLst>
      <p:ext uri="{BB962C8B-B14F-4D97-AF65-F5344CB8AC3E}">
        <p14:creationId xmlns:p14="http://schemas.microsoft.com/office/powerpoint/2010/main" val="2764669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ttangolo 1"/>
          <p:cNvSpPr>
            <a:spLocks noChangeArrowheads="1"/>
          </p:cNvSpPr>
          <p:nvPr/>
        </p:nvSpPr>
        <p:spPr bwMode="auto">
          <a:xfrm>
            <a:off x="323850" y="333375"/>
            <a:ext cx="882015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it-IT" altLang="it-IT" sz="2800" b="1" dirty="0" err="1">
                <a:solidFill>
                  <a:srgbClr val="000000"/>
                </a:solidFill>
                <a:latin typeface="Georgia" pitchFamily="18" charset="0"/>
              </a:rPr>
              <a:t>Cass</a:t>
            </a:r>
            <a:r>
              <a:rPr lang="it-IT" altLang="it-IT" sz="2800" b="1" dirty="0">
                <a:solidFill>
                  <a:srgbClr val="000000"/>
                </a:solidFill>
                <a:latin typeface="Georgia" pitchFamily="18" charset="0"/>
              </a:rPr>
              <a:t>. civ., sez. lav., 17-08-2004, n. </a:t>
            </a:r>
            <a:r>
              <a:rPr lang="it-IT" altLang="it-IT" sz="2800" b="1" dirty="0" smtClean="0">
                <a:solidFill>
                  <a:srgbClr val="000000"/>
                </a:solidFill>
                <a:latin typeface="Georgia" pitchFamily="18" charset="0"/>
              </a:rPr>
              <a:t>16037</a:t>
            </a:r>
            <a:endParaRPr lang="it-IT" altLang="it-IT" sz="2800" dirty="0">
              <a:solidFill>
                <a:srgbClr val="000000"/>
              </a:solidFill>
              <a:latin typeface="Georgia" pitchFamily="18" charset="0"/>
            </a:endParaRPr>
          </a:p>
          <a:p>
            <a:pPr algn="just" eaLnBrk="1" hangingPunct="1">
              <a:spcBef>
                <a:spcPct val="0"/>
              </a:spcBef>
              <a:buFontTx/>
              <a:buNone/>
            </a:pPr>
            <a:r>
              <a:rPr lang="it-IT" altLang="it-IT" sz="2400" dirty="0">
                <a:solidFill>
                  <a:srgbClr val="000000"/>
                </a:solidFill>
                <a:latin typeface="Georgia" pitchFamily="18" charset="0"/>
              </a:rPr>
              <a:t>fatti accertati e valutati nel loro globale contesto, mentre rimane praticabile il sindacato di legittimità ex art. 360 n. 3, </a:t>
            </a:r>
            <a:r>
              <a:rPr lang="it-IT" altLang="it-IT" sz="2400" dirty="0" err="1">
                <a:solidFill>
                  <a:srgbClr val="000000"/>
                </a:solidFill>
                <a:latin typeface="Georgia" pitchFamily="18" charset="0"/>
              </a:rPr>
              <a:t>c.p.c.</a:t>
            </a:r>
            <a:r>
              <a:rPr lang="it-IT" altLang="it-IT" sz="2400" dirty="0">
                <a:solidFill>
                  <a:srgbClr val="000000"/>
                </a:solidFill>
                <a:latin typeface="Georgia" pitchFamily="18" charset="0"/>
              </a:rPr>
              <a:t> nei casi in cui </a:t>
            </a:r>
            <a:r>
              <a:rPr lang="it-IT" altLang="it-IT" sz="2400" b="1" dirty="0">
                <a:solidFill>
                  <a:srgbClr val="000000"/>
                </a:solidFill>
                <a:latin typeface="Georgia" pitchFamily="18" charset="0"/>
              </a:rPr>
              <a:t>gli </a:t>
            </a:r>
            <a:r>
              <a:rPr lang="it-IT" altLang="it-IT" sz="2400" b="1" dirty="0" err="1">
                <a:solidFill>
                  <a:srgbClr val="000000"/>
                </a:solidFill>
                <a:latin typeface="Georgia" pitchFamily="18" charset="0"/>
              </a:rPr>
              <a:t>standards</a:t>
            </a:r>
            <a:r>
              <a:rPr lang="it-IT" altLang="it-IT" sz="2400" b="1" dirty="0">
                <a:solidFill>
                  <a:srgbClr val="000000"/>
                </a:solidFill>
                <a:latin typeface="Georgia" pitchFamily="18" charset="0"/>
              </a:rPr>
              <a:t> valutativi </a:t>
            </a:r>
            <a:r>
              <a:rPr lang="it-IT" altLang="it-IT" sz="2400" dirty="0">
                <a:solidFill>
                  <a:srgbClr val="000000"/>
                </a:solidFill>
                <a:latin typeface="Georgia" pitchFamily="18" charset="0"/>
              </a:rPr>
              <a:t>sulla cui base è stata definita la controversia finiscano per </a:t>
            </a:r>
            <a:r>
              <a:rPr lang="it-IT" altLang="it-IT" sz="2400" b="1" dirty="0">
                <a:solidFill>
                  <a:srgbClr val="000000"/>
                </a:solidFill>
                <a:latin typeface="Georgia" pitchFamily="18" charset="0"/>
              </a:rPr>
              <a:t>collidere con i principi costituzionali, con quelli generali dell’ordinamento, con precise norme suscettibili di applicazione in via estensiva o analogica</a:t>
            </a:r>
            <a:r>
              <a:rPr lang="it-IT" altLang="it-IT" sz="2400" dirty="0">
                <a:solidFill>
                  <a:srgbClr val="000000"/>
                </a:solidFill>
                <a:latin typeface="Georgia" pitchFamily="18" charset="0"/>
              </a:rPr>
              <a:t>, ed infine anche nei casi in cui i suddetti </a:t>
            </a:r>
            <a:r>
              <a:rPr lang="it-IT" altLang="it-IT" sz="2400" dirty="0" err="1">
                <a:solidFill>
                  <a:srgbClr val="000000"/>
                </a:solidFill>
                <a:latin typeface="Georgia" pitchFamily="18" charset="0"/>
              </a:rPr>
              <a:t>standards</a:t>
            </a:r>
            <a:r>
              <a:rPr lang="it-IT" altLang="it-IT" sz="2400" dirty="0">
                <a:solidFill>
                  <a:srgbClr val="000000"/>
                </a:solidFill>
                <a:latin typeface="Georgia" pitchFamily="18" charset="0"/>
              </a:rPr>
              <a:t> valutativi si pongano in contrasto con regole che si configurano, per la costante e pacifica applicazione giurisprudenziale e per il carattere di generalità assunta, come </a:t>
            </a:r>
            <a:r>
              <a:rPr lang="it-IT" altLang="it-IT" sz="2400" b="1" dirty="0">
                <a:solidFill>
                  <a:srgbClr val="000000"/>
                </a:solidFill>
                <a:latin typeface="Georgia" pitchFamily="18" charset="0"/>
              </a:rPr>
              <a:t>diritto vivente </a:t>
            </a:r>
            <a:r>
              <a:rPr lang="it-IT" altLang="it-IT" sz="2400" dirty="0">
                <a:solidFill>
                  <a:srgbClr val="000000"/>
                </a:solidFill>
                <a:latin typeface="Georgia" pitchFamily="18" charset="0"/>
              </a:rPr>
              <a:t>(principio affermato in relazione all’interpretazione del concetto di giusta causa del licenziamento con riguardo al dipendente di una banca al quale era stato contestato di non aver provveduto alla custodia di alcuni certificati di conformità di autovetture trasmessi da società di factoring, che erano andati smarriti).</a:t>
            </a:r>
            <a:endParaRPr lang="it-IT" altLang="it-IT" sz="2400" b="1" dirty="0">
              <a:solidFill>
                <a:srgbClr val="000000"/>
              </a:solidFill>
              <a:latin typeface="Georgia" pitchFamily="18" charset="0"/>
            </a:endParaRPr>
          </a:p>
        </p:txBody>
      </p:sp>
    </p:spTree>
    <p:extLst>
      <p:ext uri="{BB962C8B-B14F-4D97-AF65-F5344CB8AC3E}">
        <p14:creationId xmlns:p14="http://schemas.microsoft.com/office/powerpoint/2010/main" val="634042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ttangolo 1"/>
          <p:cNvSpPr>
            <a:spLocks noChangeArrowheads="1"/>
          </p:cNvSpPr>
          <p:nvPr/>
        </p:nvSpPr>
        <p:spPr bwMode="auto">
          <a:xfrm>
            <a:off x="323850" y="333375"/>
            <a:ext cx="882015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endParaRPr lang="it-IT" sz="2100" i="1" dirty="0"/>
          </a:p>
          <a:p>
            <a:pPr algn="just"/>
            <a:endParaRPr lang="it-IT" sz="2100" i="1" dirty="0" smtClean="0"/>
          </a:p>
          <a:p>
            <a:pPr algn="just"/>
            <a:r>
              <a:rPr lang="it-IT" sz="2800" i="1" dirty="0" smtClean="0"/>
              <a:t>“…il </a:t>
            </a:r>
            <a:r>
              <a:rPr lang="it-IT" sz="2800" i="1" dirty="0"/>
              <a:t>nuovo processo troverà in sé i meccanismi meglio idonei a creare l’equilibrio tra la necessità di far presto e la necessità di far bene:…</a:t>
            </a:r>
            <a:r>
              <a:rPr lang="it-IT" sz="2800" b="1" i="1" dirty="0"/>
              <a:t>equilibrio del quale in ogni caso la umana comprensione del giudice costituisce il fulcro… …che fa servire le forme alle necessità sostanziali della giustizia, e non sacrifica la sostanza alle astrattezze di un formalismo meccanico, goffamente consequenziario</a:t>
            </a:r>
            <a:r>
              <a:rPr lang="it-IT" sz="2800" dirty="0" smtClean="0"/>
              <a:t>”.</a:t>
            </a:r>
          </a:p>
          <a:p>
            <a:pPr algn="just"/>
            <a:endParaRPr lang="it-IT" sz="2800" dirty="0"/>
          </a:p>
          <a:p>
            <a:pPr algn="just"/>
            <a:r>
              <a:rPr lang="it-IT" sz="2800" dirty="0"/>
              <a:t>(Piero </a:t>
            </a:r>
            <a:r>
              <a:rPr lang="it-IT" sz="2800" dirty="0" err="1"/>
              <a:t>Calamandrei</a:t>
            </a:r>
            <a:r>
              <a:rPr lang="it-IT" sz="2800" dirty="0"/>
              <a:t> nella Relazione al </a:t>
            </a:r>
            <a:r>
              <a:rPr lang="it-IT" sz="2800" dirty="0" err="1"/>
              <a:t>c.p.c.</a:t>
            </a:r>
            <a:r>
              <a:rPr lang="it-IT" sz="2800" dirty="0"/>
              <a:t> del 1940, </a:t>
            </a:r>
            <a:r>
              <a:rPr lang="it-IT" sz="2800" dirty="0" err="1"/>
              <a:t>capp</a:t>
            </a:r>
            <a:r>
              <a:rPr lang="it-IT" sz="2800" dirty="0"/>
              <a:t>. 16 e 34: enfasi nel testo)</a:t>
            </a:r>
          </a:p>
        </p:txBody>
      </p:sp>
    </p:spTree>
    <p:extLst>
      <p:ext uri="{BB962C8B-B14F-4D97-AF65-F5344CB8AC3E}">
        <p14:creationId xmlns:p14="http://schemas.microsoft.com/office/powerpoint/2010/main" val="147438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600" b="1" i="1" dirty="0" smtClean="0"/>
              <a:t>Ancien </a:t>
            </a:r>
            <a:r>
              <a:rPr lang="it-IT" sz="2600" b="1" i="1" dirty="0" err="1" smtClean="0"/>
              <a:t>Régime</a:t>
            </a:r>
            <a:endParaRPr lang="it-IT" sz="2600" b="1" i="1" dirty="0" smtClean="0"/>
          </a:p>
          <a:p>
            <a:pPr algn="ctr"/>
            <a:endParaRPr lang="it-IT" sz="2600" b="1" dirty="0" smtClean="0"/>
          </a:p>
          <a:p>
            <a:pPr algn="ctr"/>
            <a:r>
              <a:rPr lang="it-IT" sz="2600" dirty="0" smtClean="0"/>
              <a:t>Cariche giudiziarie venali (</a:t>
            </a:r>
            <a:r>
              <a:rPr lang="it-IT" sz="2600" i="1" dirty="0" err="1" smtClean="0"/>
              <a:t>noblesse</a:t>
            </a:r>
            <a:r>
              <a:rPr lang="it-IT" sz="2600" i="1" dirty="0" smtClean="0"/>
              <a:t> de robe</a:t>
            </a:r>
            <a:r>
              <a:rPr lang="it-IT" sz="2600" dirty="0" smtClean="0"/>
              <a:t>)</a:t>
            </a:r>
          </a:p>
          <a:p>
            <a:pPr algn="ctr"/>
            <a:endParaRPr lang="it-IT" sz="2600" dirty="0" smtClean="0"/>
          </a:p>
          <a:p>
            <a:pPr algn="ctr"/>
            <a:r>
              <a:rPr lang="it-IT" sz="2600" dirty="0" smtClean="0"/>
              <a:t>Assolutismo giuridico e politico di Luigi XIV</a:t>
            </a:r>
          </a:p>
          <a:p>
            <a:pPr algn="ctr"/>
            <a:endParaRPr lang="it-IT" sz="2600" dirty="0" smtClean="0"/>
          </a:p>
          <a:p>
            <a:pPr algn="ctr"/>
            <a:r>
              <a:rPr lang="it-IT" sz="2600" i="1" dirty="0" err="1" smtClean="0"/>
              <a:t>Conseil</a:t>
            </a:r>
            <a:r>
              <a:rPr lang="it-IT" sz="2600" i="1" dirty="0" smtClean="0"/>
              <a:t> </a:t>
            </a:r>
            <a:r>
              <a:rPr lang="it-IT" sz="2600" i="1" dirty="0" err="1" smtClean="0"/>
              <a:t>du</a:t>
            </a:r>
            <a:r>
              <a:rPr lang="it-IT" sz="2600" i="1" dirty="0" smtClean="0"/>
              <a:t> </a:t>
            </a:r>
            <a:r>
              <a:rPr lang="it-IT" sz="2600" i="1" dirty="0" err="1" smtClean="0"/>
              <a:t>Roi</a:t>
            </a:r>
            <a:r>
              <a:rPr lang="it-IT" sz="2600" dirty="0" smtClean="0"/>
              <a:t> (</a:t>
            </a:r>
            <a:r>
              <a:rPr lang="it-IT" sz="2600" i="1" dirty="0" err="1" smtClean="0"/>
              <a:t>Conseil</a:t>
            </a:r>
            <a:r>
              <a:rPr lang="it-IT" sz="2600" i="1" dirty="0" smtClean="0"/>
              <a:t> </a:t>
            </a:r>
            <a:r>
              <a:rPr lang="it-IT" sz="2600" i="1" dirty="0" err="1" smtClean="0"/>
              <a:t>des</a:t>
            </a:r>
            <a:r>
              <a:rPr lang="it-IT" sz="2600" i="1" dirty="0" smtClean="0"/>
              <a:t> parties</a:t>
            </a:r>
            <a:r>
              <a:rPr lang="it-IT" sz="2600" dirty="0" smtClean="0"/>
              <a:t>) di natura politica</a:t>
            </a:r>
          </a:p>
          <a:p>
            <a:pPr algn="ctr"/>
            <a:endParaRPr lang="it-IT" sz="2600" i="1" dirty="0" smtClean="0"/>
          </a:p>
          <a:p>
            <a:pPr algn="ctr"/>
            <a:r>
              <a:rPr lang="it-IT" sz="2600" i="1" dirty="0" err="1" smtClean="0"/>
              <a:t>Ordonnance</a:t>
            </a:r>
            <a:r>
              <a:rPr lang="it-IT" sz="2600" i="1" dirty="0" smtClean="0"/>
              <a:t> civile </a:t>
            </a:r>
            <a:r>
              <a:rPr lang="it-IT" sz="2600" dirty="0" smtClean="0"/>
              <a:t>1667</a:t>
            </a:r>
          </a:p>
          <a:p>
            <a:pPr algn="ctr"/>
            <a:endParaRPr lang="it-IT" sz="2600" dirty="0" smtClean="0"/>
          </a:p>
          <a:p>
            <a:pPr algn="ctr"/>
            <a:r>
              <a:rPr lang="it-IT" sz="2600" dirty="0" smtClean="0"/>
              <a:t>Logica matematica e circoli giansenisti di Port </a:t>
            </a:r>
            <a:r>
              <a:rPr lang="it-IT" sz="2600" dirty="0" err="1" smtClean="0"/>
              <a:t>Royal</a:t>
            </a:r>
            <a:endParaRPr lang="it-IT" sz="2600" dirty="0" smtClean="0"/>
          </a:p>
          <a:p>
            <a:pPr algn="ctr"/>
            <a:endParaRPr lang="it-IT" sz="2600" dirty="0" smtClean="0"/>
          </a:p>
          <a:p>
            <a:pPr algn="ctr"/>
            <a:r>
              <a:rPr lang="it-IT" sz="2600" dirty="0" smtClean="0"/>
              <a:t>Sillogismo giudiziario e calcolo logico-matematico</a:t>
            </a:r>
          </a:p>
          <a:p>
            <a:pPr algn="ctr"/>
            <a:r>
              <a:rPr lang="it-IT" sz="2600" dirty="0"/>
              <a:t>s</a:t>
            </a:r>
            <a:r>
              <a:rPr lang="it-IT" sz="2600" dirty="0" smtClean="0"/>
              <a:t>ul presupposto che </a:t>
            </a:r>
            <a:r>
              <a:rPr lang="it-IT" sz="2600" i="1" dirty="0" smtClean="0"/>
              <a:t>quaestio </a:t>
            </a:r>
            <a:r>
              <a:rPr lang="it-IT" sz="2600" i="1" dirty="0" err="1" smtClean="0"/>
              <a:t>facti</a:t>
            </a:r>
            <a:r>
              <a:rPr lang="it-IT" sz="2600" i="1" dirty="0" smtClean="0"/>
              <a:t> </a:t>
            </a:r>
            <a:r>
              <a:rPr lang="it-IT" sz="2600" dirty="0" smtClean="0"/>
              <a:t>e </a:t>
            </a:r>
            <a:r>
              <a:rPr lang="it-IT" sz="2600" i="1" dirty="0" smtClean="0"/>
              <a:t>quaestio </a:t>
            </a:r>
            <a:r>
              <a:rPr lang="it-IT" sz="2600" i="1" dirty="0" err="1" smtClean="0"/>
              <a:t>iuris</a:t>
            </a:r>
            <a:r>
              <a:rPr lang="it-IT" sz="2600" dirty="0" smtClean="0"/>
              <a:t> siano nettamente separabili</a:t>
            </a:r>
          </a:p>
          <a:p>
            <a:pPr algn="ctr"/>
            <a:endParaRPr lang="it-IT" sz="2600" b="1" dirty="0" smtClean="0"/>
          </a:p>
        </p:txBody>
      </p:sp>
    </p:spTree>
    <p:extLst>
      <p:ext uri="{BB962C8B-B14F-4D97-AF65-F5344CB8AC3E}">
        <p14:creationId xmlns:p14="http://schemas.microsoft.com/office/powerpoint/2010/main" val="2549873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400" b="1" dirty="0" smtClean="0"/>
              <a:t>Rousseau, </a:t>
            </a:r>
            <a:r>
              <a:rPr lang="fr-FR" sz="2400" b="1" i="1" dirty="0"/>
              <a:t>Du contrat social: ou principes du droit </a:t>
            </a:r>
            <a:r>
              <a:rPr lang="fr-FR" sz="2400" b="1" i="1" dirty="0" smtClean="0"/>
              <a:t>politique</a:t>
            </a:r>
            <a:r>
              <a:rPr lang="fr-FR" sz="2400" b="1" dirty="0" smtClean="0"/>
              <a:t>, 1762</a:t>
            </a:r>
          </a:p>
          <a:p>
            <a:pPr algn="ctr"/>
            <a:r>
              <a:rPr lang="fr-FR" sz="2400" dirty="0" smtClean="0"/>
              <a:t>Poche </a:t>
            </a:r>
            <a:r>
              <a:rPr lang="fr-FR" sz="2400" dirty="0" err="1" smtClean="0"/>
              <a:t>leggi</a:t>
            </a:r>
            <a:r>
              <a:rPr lang="fr-FR" sz="2400" dirty="0" smtClean="0"/>
              <a:t>, </a:t>
            </a:r>
            <a:r>
              <a:rPr lang="fr-FR" sz="2400" dirty="0" err="1" smtClean="0"/>
              <a:t>semplici</a:t>
            </a:r>
            <a:r>
              <a:rPr lang="fr-FR" sz="2400" dirty="0" smtClean="0"/>
              <a:t> e </a:t>
            </a:r>
            <a:r>
              <a:rPr lang="fr-FR" sz="2400" dirty="0" err="1" smtClean="0"/>
              <a:t>chiare</a:t>
            </a:r>
            <a:r>
              <a:rPr lang="fr-FR" sz="2400" dirty="0" smtClean="0"/>
              <a:t>, </a:t>
            </a:r>
            <a:r>
              <a:rPr lang="fr-FR" sz="2400" dirty="0" err="1" smtClean="0"/>
              <a:t>espresse</a:t>
            </a:r>
            <a:r>
              <a:rPr lang="fr-FR" sz="2400" dirty="0" smtClean="0"/>
              <a:t> in un </a:t>
            </a:r>
            <a:r>
              <a:rPr lang="fr-FR" sz="2400" dirty="0" err="1" smtClean="0"/>
              <a:t>testo</a:t>
            </a:r>
            <a:r>
              <a:rPr lang="fr-FR" sz="2400" dirty="0" smtClean="0"/>
              <a:t> </a:t>
            </a:r>
            <a:r>
              <a:rPr lang="fr-FR" sz="2400" dirty="0" err="1" smtClean="0"/>
              <a:t>scritto</a:t>
            </a:r>
            <a:r>
              <a:rPr lang="fr-FR" sz="2400" dirty="0" smtClean="0"/>
              <a:t> </a:t>
            </a:r>
            <a:r>
              <a:rPr lang="fr-FR" sz="2400" dirty="0" err="1" smtClean="0"/>
              <a:t>nel</a:t>
            </a:r>
            <a:r>
              <a:rPr lang="fr-FR" sz="2400" dirty="0" smtClean="0"/>
              <a:t>  </a:t>
            </a:r>
            <a:r>
              <a:rPr lang="fr-FR" sz="2400" dirty="0" err="1" smtClean="0"/>
              <a:t>quale</a:t>
            </a:r>
            <a:r>
              <a:rPr lang="fr-FR" sz="2400" dirty="0" smtClean="0"/>
              <a:t> si </a:t>
            </a:r>
            <a:r>
              <a:rPr lang="fr-FR" sz="2400" dirty="0" err="1" smtClean="0"/>
              <a:t>materializza</a:t>
            </a:r>
            <a:r>
              <a:rPr lang="fr-FR" sz="2400" dirty="0" smtClean="0"/>
              <a:t> </a:t>
            </a:r>
            <a:r>
              <a:rPr lang="fr-FR" sz="2400" dirty="0" err="1" smtClean="0"/>
              <a:t>razionalmente</a:t>
            </a:r>
            <a:r>
              <a:rPr lang="fr-FR" sz="2400" dirty="0" smtClean="0"/>
              <a:t> la </a:t>
            </a:r>
            <a:r>
              <a:rPr lang="fr-FR" sz="2400" dirty="0" err="1" smtClean="0"/>
              <a:t>volontà</a:t>
            </a:r>
            <a:r>
              <a:rPr lang="fr-FR" sz="2400" dirty="0" smtClean="0"/>
              <a:t> </a:t>
            </a:r>
            <a:r>
              <a:rPr lang="fr-FR" sz="2400" dirty="0" err="1" smtClean="0"/>
              <a:t>generale</a:t>
            </a:r>
            <a:endParaRPr lang="it-IT" sz="2400" dirty="0" smtClean="0"/>
          </a:p>
          <a:p>
            <a:pPr algn="ctr"/>
            <a:endParaRPr lang="fr-FR" sz="2400" b="1" dirty="0" smtClean="0"/>
          </a:p>
          <a:p>
            <a:pPr algn="ctr"/>
            <a:r>
              <a:rPr lang="fr-FR" sz="2400" b="1" dirty="0" smtClean="0"/>
              <a:t>Montesquieu, </a:t>
            </a:r>
            <a:r>
              <a:rPr lang="fr-FR" sz="2400" b="1" i="1" dirty="0"/>
              <a:t>Esprit des </a:t>
            </a:r>
            <a:r>
              <a:rPr lang="fr-FR" sz="2400" b="1" i="1" dirty="0" smtClean="0"/>
              <a:t>Lois,</a:t>
            </a:r>
            <a:r>
              <a:rPr lang="fr-FR" sz="2400" b="1" dirty="0" smtClean="0"/>
              <a:t> </a:t>
            </a:r>
            <a:r>
              <a:rPr lang="fr-FR" sz="2400" b="1" dirty="0"/>
              <a:t>1777 </a:t>
            </a:r>
            <a:endParaRPr lang="fr-FR" sz="2400" b="1" dirty="0" smtClean="0"/>
          </a:p>
          <a:p>
            <a:pPr algn="ctr"/>
            <a:r>
              <a:rPr lang="fr-FR" sz="2400" i="1" dirty="0"/>
              <a:t>Mais les juges de la nation ne </a:t>
            </a:r>
            <a:r>
              <a:rPr lang="fr-FR" sz="2400" i="1" dirty="0" smtClean="0"/>
              <a:t>sont… </a:t>
            </a:r>
            <a:r>
              <a:rPr lang="fr-FR" sz="2400" i="1" dirty="0"/>
              <a:t>que la bouche qui prononce les paroles de la loi ; des êtres inanimés, qui n’en peuvent modérer ni la force ni la </a:t>
            </a:r>
            <a:r>
              <a:rPr lang="fr-FR" sz="2400" i="1" dirty="0" smtClean="0"/>
              <a:t>rigueur</a:t>
            </a:r>
            <a:endParaRPr lang="it-IT" sz="2400" i="1" dirty="0" smtClean="0"/>
          </a:p>
          <a:p>
            <a:pPr algn="ctr"/>
            <a:endParaRPr lang="it-IT" sz="2400" b="1" dirty="0" smtClean="0"/>
          </a:p>
          <a:p>
            <a:pPr algn="ctr"/>
            <a:r>
              <a:rPr lang="it-IT" sz="2400" b="1" dirty="0" smtClean="0"/>
              <a:t>Pietro Verri, </a:t>
            </a:r>
            <a:r>
              <a:rPr lang="it-IT" sz="2400" b="1" i="1" dirty="0" smtClean="0"/>
              <a:t>Sulla interpretazione delle leggi</a:t>
            </a:r>
            <a:r>
              <a:rPr lang="it-IT" sz="2400" b="1" dirty="0" smtClean="0"/>
              <a:t>, 1765</a:t>
            </a:r>
          </a:p>
          <a:p>
            <a:pPr algn="ctr"/>
            <a:r>
              <a:rPr lang="it-IT" sz="2400" i="1" dirty="0" smtClean="0"/>
              <a:t>Se il giudice diventa legislatore la libertà politica è annichilita; il giudice diventa legislatore sì tosto che è lecito interpretar la legge; dunque si proibisca al giudice l’interpretar la legge; dunque si riduca ad essere mero esecutore della legge; dunque esegua la legge nel puro stretto significato delle parole e nella materiale disposizione della lettera</a:t>
            </a:r>
            <a:r>
              <a:rPr lang="it-IT" sz="2400" dirty="0" smtClean="0"/>
              <a:t> »</a:t>
            </a:r>
            <a:endParaRPr lang="it-IT" sz="2400" i="1" dirty="0"/>
          </a:p>
        </p:txBody>
      </p:sp>
    </p:spTree>
    <p:extLst>
      <p:ext uri="{BB962C8B-B14F-4D97-AF65-F5344CB8AC3E}">
        <p14:creationId xmlns:p14="http://schemas.microsoft.com/office/powerpoint/2010/main" val="1899097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000" b="1" dirty="0" smtClean="0"/>
              <a:t>Utopia illuministica e legalistica</a:t>
            </a:r>
          </a:p>
          <a:p>
            <a:pPr algn="ctr"/>
            <a:r>
              <a:rPr lang="it-IT" sz="2000" b="1" dirty="0" smtClean="0"/>
              <a:t>Logicismo globale</a:t>
            </a:r>
          </a:p>
          <a:p>
            <a:pPr algn="ctr"/>
            <a:endParaRPr lang="it-IT" sz="2000" dirty="0" smtClean="0"/>
          </a:p>
          <a:p>
            <a:pPr algn="ctr"/>
            <a:r>
              <a:rPr lang="it-IT" sz="2000" dirty="0" smtClean="0"/>
              <a:t>Tutelare il primato della legge sulla giurisdizione</a:t>
            </a:r>
          </a:p>
          <a:p>
            <a:pPr algn="ctr"/>
            <a:r>
              <a:rPr lang="it-IT" sz="2000" dirty="0"/>
              <a:t>Tecnica del  </a:t>
            </a:r>
            <a:r>
              <a:rPr lang="it-IT" sz="2000" i="1" dirty="0" err="1"/>
              <a:t>référé</a:t>
            </a:r>
            <a:r>
              <a:rPr lang="it-IT" sz="2000" i="1" dirty="0"/>
              <a:t> </a:t>
            </a:r>
            <a:r>
              <a:rPr lang="it-IT" sz="2000" i="1" dirty="0" err="1"/>
              <a:t>legislatif</a:t>
            </a:r>
            <a:r>
              <a:rPr lang="it-IT" sz="2000" dirty="0"/>
              <a:t> </a:t>
            </a:r>
            <a:r>
              <a:rPr lang="it-IT" sz="2000" i="1" dirty="0" err="1"/>
              <a:t>facultatif</a:t>
            </a:r>
            <a:endParaRPr lang="it-IT" sz="2000" i="1" dirty="0"/>
          </a:p>
          <a:p>
            <a:pPr algn="ctr"/>
            <a:r>
              <a:rPr lang="it-IT" sz="2000" i="1" dirty="0" err="1"/>
              <a:t>Référé</a:t>
            </a:r>
            <a:r>
              <a:rPr lang="it-IT" sz="2000" i="1" dirty="0"/>
              <a:t> </a:t>
            </a:r>
            <a:r>
              <a:rPr lang="it-IT" sz="2000" i="1" dirty="0" err="1"/>
              <a:t>legislatif</a:t>
            </a:r>
            <a:r>
              <a:rPr lang="it-IT" sz="2000" i="1" dirty="0"/>
              <a:t> </a:t>
            </a:r>
            <a:r>
              <a:rPr lang="it-IT" sz="2000" i="1" dirty="0" err="1"/>
              <a:t>obligatoire</a:t>
            </a:r>
            <a:r>
              <a:rPr lang="it-IT" sz="2000" i="1" dirty="0"/>
              <a:t> </a:t>
            </a:r>
            <a:r>
              <a:rPr lang="it-IT" sz="2000" i="1" dirty="0" err="1"/>
              <a:t>au</a:t>
            </a:r>
            <a:r>
              <a:rPr lang="it-IT" sz="2000" i="1" dirty="0"/>
              <a:t> </a:t>
            </a:r>
            <a:r>
              <a:rPr lang="it-IT" sz="2000" i="1" dirty="0" err="1"/>
              <a:t>legislateur</a:t>
            </a:r>
            <a:endParaRPr lang="it-IT" sz="2000" dirty="0"/>
          </a:p>
          <a:p>
            <a:pPr algn="ctr"/>
            <a:r>
              <a:rPr lang="it-IT" sz="2000" dirty="0" smtClean="0"/>
              <a:t>(in caso di inosservanza del </a:t>
            </a:r>
            <a:r>
              <a:rPr lang="it-IT" sz="2000" i="1" dirty="0" err="1" smtClean="0"/>
              <a:t>référé</a:t>
            </a:r>
            <a:r>
              <a:rPr lang="it-IT" sz="2000" i="1" dirty="0" smtClean="0"/>
              <a:t> </a:t>
            </a:r>
            <a:r>
              <a:rPr lang="it-IT" sz="2000" i="1" dirty="0" err="1" smtClean="0"/>
              <a:t>facultatif</a:t>
            </a:r>
            <a:r>
              <a:rPr lang="it-IT" sz="2000" dirty="0" smtClean="0"/>
              <a:t>)</a:t>
            </a:r>
          </a:p>
          <a:p>
            <a:pPr algn="ctr"/>
            <a:r>
              <a:rPr lang="it-IT" sz="2000" dirty="0" smtClean="0"/>
              <a:t>legge </a:t>
            </a:r>
            <a:r>
              <a:rPr lang="it-IT" sz="2000" dirty="0"/>
              <a:t>di interpretazione autentica</a:t>
            </a:r>
          </a:p>
          <a:p>
            <a:pPr algn="ctr"/>
            <a:endParaRPr lang="it-IT" sz="2000" dirty="0" smtClean="0"/>
          </a:p>
          <a:p>
            <a:pPr algn="ctr"/>
            <a:r>
              <a:rPr lang="it-IT" sz="2000" dirty="0" smtClean="0"/>
              <a:t>Decreto Assemblea nazionale 27 </a:t>
            </a:r>
            <a:r>
              <a:rPr lang="it-IT" sz="2000" dirty="0" err="1" smtClean="0"/>
              <a:t>novembre-1</a:t>
            </a:r>
            <a:r>
              <a:rPr lang="it-IT" sz="2000" dirty="0" smtClean="0"/>
              <a:t>° dicembre 1790</a:t>
            </a:r>
          </a:p>
          <a:p>
            <a:pPr algn="ctr"/>
            <a:r>
              <a:rPr lang="it-IT" sz="2000" i="1" dirty="0" err="1" smtClean="0"/>
              <a:t>Tribunal</a:t>
            </a:r>
            <a:r>
              <a:rPr lang="it-IT" sz="2000" i="1" dirty="0" smtClean="0"/>
              <a:t> de </a:t>
            </a:r>
            <a:r>
              <a:rPr lang="it-IT" sz="2000" i="1" dirty="0" err="1" smtClean="0"/>
              <a:t>cassation</a:t>
            </a:r>
            <a:endParaRPr lang="it-IT" sz="2000" i="1" dirty="0" smtClean="0"/>
          </a:p>
          <a:p>
            <a:pPr algn="ctr"/>
            <a:r>
              <a:rPr lang="it-IT" sz="2000" i="1" dirty="0" err="1"/>
              <a:t>é</a:t>
            </a:r>
            <a:r>
              <a:rPr lang="it-IT" sz="2000" i="1" dirty="0" err="1" smtClean="0"/>
              <a:t>tablis</a:t>
            </a:r>
            <a:r>
              <a:rPr lang="it-IT" sz="2000" i="1" dirty="0" smtClean="0"/>
              <a:t> </a:t>
            </a:r>
            <a:r>
              <a:rPr lang="it-IT" sz="2000" i="1" dirty="0" err="1" smtClean="0"/>
              <a:t>auprès</a:t>
            </a:r>
            <a:r>
              <a:rPr lang="it-IT" sz="2000" i="1" dirty="0" smtClean="0"/>
              <a:t> </a:t>
            </a:r>
            <a:r>
              <a:rPr lang="it-IT" sz="2000" i="1" dirty="0" err="1" smtClean="0"/>
              <a:t>du</a:t>
            </a:r>
            <a:r>
              <a:rPr lang="it-IT" sz="2000" i="1" dirty="0" smtClean="0"/>
              <a:t> </a:t>
            </a:r>
            <a:r>
              <a:rPr lang="it-IT" sz="2000" i="1" dirty="0" err="1" smtClean="0"/>
              <a:t>Corps</a:t>
            </a:r>
            <a:r>
              <a:rPr lang="it-IT" sz="2000" i="1" dirty="0" smtClean="0"/>
              <a:t> </a:t>
            </a:r>
            <a:r>
              <a:rPr lang="it-IT" sz="2000" i="1" dirty="0" err="1" smtClean="0"/>
              <a:t>législatif</a:t>
            </a:r>
            <a:endParaRPr lang="it-IT" sz="2000" dirty="0" smtClean="0"/>
          </a:p>
          <a:p>
            <a:pPr algn="ctr"/>
            <a:r>
              <a:rPr lang="it-IT" sz="2000" dirty="0" smtClean="0"/>
              <a:t>Funzione costituzionale, non giurisdizionale</a:t>
            </a:r>
          </a:p>
          <a:p>
            <a:pPr algn="ctr"/>
            <a:r>
              <a:rPr lang="it-IT" sz="2000" dirty="0" smtClean="0"/>
              <a:t>Potere solo di annullamento (</a:t>
            </a:r>
            <a:r>
              <a:rPr lang="it-IT" sz="2000" i="1" dirty="0" err="1" smtClean="0"/>
              <a:t>casser</a:t>
            </a:r>
            <a:r>
              <a:rPr lang="it-IT" sz="2000" dirty="0" smtClean="0"/>
              <a:t>) </a:t>
            </a:r>
          </a:p>
          <a:p>
            <a:pPr algn="ctr"/>
            <a:r>
              <a:rPr lang="it-IT" sz="2000" dirty="0" smtClean="0"/>
              <a:t>per reprimere possibili abusi dei giudici  (non funzionari statali)</a:t>
            </a:r>
          </a:p>
          <a:p>
            <a:pPr algn="ctr"/>
            <a:r>
              <a:rPr lang="it-IT" sz="2000" dirty="0" smtClean="0"/>
              <a:t>1. Divieto di occuparsi </a:t>
            </a:r>
            <a:r>
              <a:rPr lang="it-IT" sz="2000" i="1" dirty="0" err="1" smtClean="0"/>
              <a:t>du</a:t>
            </a:r>
            <a:r>
              <a:rPr lang="it-IT" sz="2000" i="1" dirty="0" smtClean="0"/>
              <a:t> </a:t>
            </a:r>
            <a:r>
              <a:rPr lang="it-IT" sz="2000" i="1" dirty="0" err="1" smtClean="0"/>
              <a:t>fond</a:t>
            </a:r>
            <a:r>
              <a:rPr lang="it-IT" sz="2000" i="1" dirty="0" smtClean="0"/>
              <a:t> </a:t>
            </a:r>
            <a:r>
              <a:rPr lang="it-IT" sz="2000" i="1" dirty="0" err="1" smtClean="0"/>
              <a:t>des</a:t>
            </a:r>
            <a:r>
              <a:rPr lang="it-IT" sz="2000" i="1" dirty="0" smtClean="0"/>
              <a:t> </a:t>
            </a:r>
            <a:r>
              <a:rPr lang="it-IT" sz="2000" i="1" dirty="0" err="1" smtClean="0"/>
              <a:t>affaires</a:t>
            </a:r>
            <a:endParaRPr lang="it-IT" sz="2000" dirty="0" smtClean="0"/>
          </a:p>
          <a:p>
            <a:pPr algn="ctr"/>
            <a:r>
              <a:rPr lang="it-IT" sz="2000" dirty="0" smtClean="0"/>
              <a:t>2. Cognizione soltanto su </a:t>
            </a:r>
            <a:r>
              <a:rPr lang="it-IT" sz="2000" i="1" dirty="0" smtClean="0"/>
              <a:t>une </a:t>
            </a:r>
            <a:r>
              <a:rPr lang="it-IT" sz="2000" i="1" dirty="0" err="1" smtClean="0"/>
              <a:t>contravention</a:t>
            </a:r>
            <a:r>
              <a:rPr lang="it-IT" sz="2000" i="1" dirty="0" smtClean="0"/>
              <a:t> </a:t>
            </a:r>
            <a:r>
              <a:rPr lang="it-IT" sz="2000" i="1" dirty="0" err="1" smtClean="0"/>
              <a:t>expresse</a:t>
            </a:r>
            <a:r>
              <a:rPr lang="it-IT" sz="2000" i="1" dirty="0" smtClean="0"/>
              <a:t> </a:t>
            </a:r>
            <a:r>
              <a:rPr lang="it-IT" sz="2000" i="1" dirty="0" err="1" smtClean="0"/>
              <a:t>au</a:t>
            </a:r>
            <a:r>
              <a:rPr lang="it-IT" sz="2000" i="1" dirty="0" smtClean="0"/>
              <a:t> texte de la </a:t>
            </a:r>
            <a:r>
              <a:rPr lang="it-IT" sz="2000" i="1" dirty="0" err="1" smtClean="0"/>
              <a:t>loi</a:t>
            </a:r>
            <a:r>
              <a:rPr lang="it-IT" sz="2000" dirty="0" smtClean="0"/>
              <a:t> (</a:t>
            </a:r>
            <a:r>
              <a:rPr lang="it-IT" sz="2000" i="1" dirty="0" smtClean="0"/>
              <a:t>contra litteram </a:t>
            </a:r>
            <a:r>
              <a:rPr lang="it-IT" sz="2000" i="1" dirty="0" err="1" smtClean="0"/>
              <a:t>legis</a:t>
            </a:r>
            <a:r>
              <a:rPr lang="it-IT" sz="2000" dirty="0" smtClean="0"/>
              <a:t>): </a:t>
            </a:r>
            <a:r>
              <a:rPr lang="it-IT" sz="2000" i="1" dirty="0" smtClean="0"/>
              <a:t>in </a:t>
            </a:r>
            <a:r>
              <a:rPr lang="it-IT" sz="2000" i="1" dirty="0" err="1"/>
              <a:t>claris</a:t>
            </a:r>
            <a:r>
              <a:rPr lang="it-IT" sz="2000" i="1" dirty="0"/>
              <a:t> non </a:t>
            </a:r>
            <a:r>
              <a:rPr lang="it-IT" sz="2000" i="1" dirty="0" err="1"/>
              <a:t>fit</a:t>
            </a:r>
            <a:r>
              <a:rPr lang="it-IT" sz="2000" i="1" dirty="0"/>
              <a:t> </a:t>
            </a:r>
            <a:r>
              <a:rPr lang="it-IT" sz="2000" i="1" dirty="0" err="1" smtClean="0"/>
              <a:t>interpretatio</a:t>
            </a:r>
            <a:endParaRPr lang="it-IT" sz="2000" dirty="0" smtClean="0"/>
          </a:p>
          <a:p>
            <a:pPr algn="ctr"/>
            <a:r>
              <a:rPr lang="it-IT" sz="2000" dirty="0" smtClean="0"/>
              <a:t>3. Giurisdizione puramente negativa (</a:t>
            </a:r>
            <a:r>
              <a:rPr lang="it-IT" sz="2000" i="1" dirty="0" err="1" smtClean="0"/>
              <a:t>casser</a:t>
            </a:r>
            <a:r>
              <a:rPr lang="it-IT" sz="2000" dirty="0" smtClean="0"/>
              <a:t>), senza neppure la formulazione di alcun principio di diritto</a:t>
            </a:r>
          </a:p>
          <a:p>
            <a:pPr algn="ctr"/>
            <a:endParaRPr lang="it-IT" sz="2000" dirty="0" smtClean="0"/>
          </a:p>
          <a:p>
            <a:pPr algn="ctr"/>
            <a:endParaRPr lang="it-IT" sz="2000" dirty="0"/>
          </a:p>
        </p:txBody>
      </p:sp>
    </p:spTree>
    <p:extLst>
      <p:ext uri="{BB962C8B-B14F-4D97-AF65-F5344CB8AC3E}">
        <p14:creationId xmlns:p14="http://schemas.microsoft.com/office/powerpoint/2010/main" val="2853697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000" b="1" dirty="0" smtClean="0"/>
              <a:t>Riforme napoleoniche</a:t>
            </a:r>
          </a:p>
          <a:p>
            <a:pPr algn="ctr"/>
            <a:endParaRPr lang="it-IT" sz="2000" dirty="0" smtClean="0"/>
          </a:p>
          <a:p>
            <a:pPr algn="ctr"/>
            <a:r>
              <a:rPr lang="it-IT" sz="2000" dirty="0" smtClean="0"/>
              <a:t>Emanazione dei codici</a:t>
            </a:r>
          </a:p>
          <a:p>
            <a:pPr algn="ctr"/>
            <a:r>
              <a:rPr lang="it-IT" sz="2000" i="1" dirty="0" smtClean="0"/>
              <a:t>Code civile, </a:t>
            </a:r>
            <a:r>
              <a:rPr lang="it-IT" sz="2000" dirty="0" smtClean="0"/>
              <a:t>1804; </a:t>
            </a:r>
            <a:r>
              <a:rPr lang="it-IT" sz="2000" i="1" dirty="0" smtClean="0"/>
              <a:t>Code de </a:t>
            </a:r>
            <a:r>
              <a:rPr lang="it-IT" sz="2000" i="1" dirty="0" err="1" smtClean="0"/>
              <a:t>procédure</a:t>
            </a:r>
            <a:r>
              <a:rPr lang="it-IT" sz="2000" i="1" dirty="0" smtClean="0"/>
              <a:t> civile</a:t>
            </a:r>
            <a:r>
              <a:rPr lang="it-IT" sz="2000" dirty="0" smtClean="0"/>
              <a:t>, 1806; </a:t>
            </a:r>
          </a:p>
          <a:p>
            <a:pPr algn="ctr"/>
            <a:r>
              <a:rPr lang="it-IT" sz="2000" i="1" dirty="0" smtClean="0"/>
              <a:t>Ordinamento giudiziario</a:t>
            </a:r>
            <a:r>
              <a:rPr lang="it-IT" sz="2000" dirty="0" smtClean="0"/>
              <a:t>, 1810</a:t>
            </a:r>
          </a:p>
          <a:p>
            <a:pPr algn="ctr"/>
            <a:r>
              <a:rPr lang="it-IT" sz="2000" dirty="0" smtClean="0"/>
              <a:t>Giudici-funzionari (di nomina del sovrano)</a:t>
            </a:r>
          </a:p>
          <a:p>
            <a:pPr algn="ctr"/>
            <a:r>
              <a:rPr lang="it-IT" sz="2000" dirty="0" smtClean="0"/>
              <a:t>Riorganizzazione burocratica dello Stato</a:t>
            </a:r>
          </a:p>
          <a:p>
            <a:pPr algn="ctr"/>
            <a:r>
              <a:rPr lang="it-IT" sz="2000" dirty="0" smtClean="0"/>
              <a:t>Il giudice soggetto alla legge</a:t>
            </a:r>
          </a:p>
          <a:p>
            <a:pPr algn="ctr"/>
            <a:r>
              <a:rPr lang="it-IT" sz="2000" dirty="0" smtClean="0"/>
              <a:t>Sentenza come mera applicazione del diritto sostanziale codificato</a:t>
            </a:r>
          </a:p>
          <a:p>
            <a:pPr algn="ctr"/>
            <a:r>
              <a:rPr lang="it-IT" sz="2000" dirty="0" smtClean="0"/>
              <a:t>Legalismo normativo , Formalismo interpretativo, Logicismo giudiziale</a:t>
            </a:r>
          </a:p>
          <a:p>
            <a:pPr algn="ctr"/>
            <a:r>
              <a:rPr lang="it-IT" sz="2000" dirty="0" smtClean="0"/>
              <a:t>Abolizione del </a:t>
            </a:r>
            <a:r>
              <a:rPr lang="it-IT" sz="2000" i="1" dirty="0" err="1" smtClean="0"/>
              <a:t>référé</a:t>
            </a:r>
            <a:r>
              <a:rPr lang="it-IT" sz="2000" i="1" dirty="0" smtClean="0"/>
              <a:t> </a:t>
            </a:r>
            <a:r>
              <a:rPr lang="it-IT" sz="2000" i="1" dirty="0" err="1" smtClean="0"/>
              <a:t>legislatif</a:t>
            </a:r>
            <a:endParaRPr lang="it-IT" sz="2000" dirty="0" smtClean="0"/>
          </a:p>
          <a:p>
            <a:pPr algn="ctr"/>
            <a:r>
              <a:rPr lang="it-IT" sz="2000" dirty="0" smtClean="0"/>
              <a:t>Senatoconsulto 18 maggio 1803</a:t>
            </a:r>
          </a:p>
          <a:p>
            <a:pPr algn="ctr"/>
            <a:r>
              <a:rPr lang="it-IT" sz="2000" i="1" dirty="0" err="1" smtClean="0"/>
              <a:t>Tribunal</a:t>
            </a:r>
            <a:r>
              <a:rPr lang="it-IT" sz="2000" i="1" dirty="0" smtClean="0"/>
              <a:t> de </a:t>
            </a:r>
            <a:r>
              <a:rPr lang="it-IT" sz="2000" i="1" dirty="0" err="1" smtClean="0"/>
              <a:t>cassation</a:t>
            </a:r>
            <a:r>
              <a:rPr lang="it-IT" sz="2000" dirty="0" smtClean="0"/>
              <a:t> diviene </a:t>
            </a:r>
            <a:r>
              <a:rPr lang="it-IT" sz="2000" i="1" dirty="0" err="1" smtClean="0"/>
              <a:t>Cour</a:t>
            </a:r>
            <a:r>
              <a:rPr lang="it-IT" sz="2000" i="1" dirty="0" smtClean="0"/>
              <a:t> de </a:t>
            </a:r>
            <a:r>
              <a:rPr lang="it-IT" sz="2000" i="1" dirty="0" err="1" smtClean="0"/>
              <a:t>cassation</a:t>
            </a:r>
            <a:endParaRPr lang="it-IT" sz="2000" i="1" dirty="0" smtClean="0"/>
          </a:p>
          <a:p>
            <a:pPr algn="ctr"/>
            <a:r>
              <a:rPr lang="it-IT" sz="2000" dirty="0"/>
              <a:t>p</a:t>
            </a:r>
            <a:r>
              <a:rPr lang="it-IT" sz="2000" dirty="0" smtClean="0"/>
              <a:t>osta poi al vertice dell’ordine giudiziario</a:t>
            </a:r>
          </a:p>
          <a:p>
            <a:pPr marL="457200" indent="-457200" algn="ctr">
              <a:buAutoNum type="arabicPeriod"/>
            </a:pPr>
            <a:r>
              <a:rPr lang="it-IT" sz="2000" i="1" dirty="0" err="1" smtClean="0"/>
              <a:t>contravention</a:t>
            </a:r>
            <a:r>
              <a:rPr lang="it-IT" sz="2000" i="1" dirty="0" smtClean="0"/>
              <a:t> </a:t>
            </a:r>
            <a:r>
              <a:rPr lang="it-IT" sz="2000" i="1" dirty="0" err="1"/>
              <a:t>expresse</a:t>
            </a:r>
            <a:r>
              <a:rPr lang="it-IT" sz="2000" i="1" dirty="0"/>
              <a:t> </a:t>
            </a:r>
            <a:r>
              <a:rPr lang="it-IT" sz="2000" i="1" dirty="0" err="1"/>
              <a:t>au</a:t>
            </a:r>
            <a:r>
              <a:rPr lang="it-IT" sz="2000" i="1" dirty="0"/>
              <a:t> texte de la </a:t>
            </a:r>
            <a:r>
              <a:rPr lang="it-IT" sz="2000" i="1" dirty="0" err="1"/>
              <a:t>loi</a:t>
            </a:r>
            <a:r>
              <a:rPr lang="it-IT" sz="2000" dirty="0"/>
              <a:t> </a:t>
            </a:r>
            <a:endParaRPr lang="it-IT" sz="2000" dirty="0" smtClean="0"/>
          </a:p>
          <a:p>
            <a:pPr marL="457200" indent="-457200" algn="ctr">
              <a:buAutoNum type="arabicPeriod"/>
            </a:pPr>
            <a:r>
              <a:rPr lang="it-IT" sz="2000" i="1" dirty="0" err="1" smtClean="0"/>
              <a:t>Fausse</a:t>
            </a:r>
            <a:r>
              <a:rPr lang="it-IT" sz="2000" i="1" dirty="0" smtClean="0"/>
              <a:t> </a:t>
            </a:r>
            <a:r>
              <a:rPr lang="it-IT" sz="2000" i="1" dirty="0" err="1" smtClean="0"/>
              <a:t>application</a:t>
            </a:r>
            <a:r>
              <a:rPr lang="it-IT" sz="2000" i="1" dirty="0" smtClean="0"/>
              <a:t> de la </a:t>
            </a:r>
            <a:r>
              <a:rPr lang="it-IT" sz="2000" i="1" dirty="0" err="1" smtClean="0"/>
              <a:t>loi</a:t>
            </a:r>
            <a:endParaRPr lang="it-IT" sz="2000" dirty="0" smtClean="0"/>
          </a:p>
          <a:p>
            <a:pPr marL="457200" indent="-457200" algn="ctr">
              <a:buAutoNum type="arabicPeriod"/>
            </a:pPr>
            <a:r>
              <a:rPr lang="it-IT" sz="2000" dirty="0" smtClean="0"/>
              <a:t>Potere solo di </a:t>
            </a:r>
            <a:r>
              <a:rPr lang="it-IT" sz="2000" i="1" dirty="0" err="1" smtClean="0"/>
              <a:t>casser</a:t>
            </a:r>
            <a:endParaRPr lang="it-IT" sz="2000" i="1" dirty="0" smtClean="0"/>
          </a:p>
          <a:p>
            <a:pPr marL="457200" indent="-457200" algn="ctr">
              <a:buAutoNum type="arabicPeriod"/>
            </a:pPr>
            <a:r>
              <a:rPr lang="it-IT" sz="2000" dirty="0" smtClean="0"/>
              <a:t>Mezzo di impugnazione straordinario,</a:t>
            </a:r>
            <a:r>
              <a:rPr lang="it-IT" sz="2000" i="1" dirty="0" smtClean="0"/>
              <a:t> post rem </a:t>
            </a:r>
            <a:r>
              <a:rPr lang="it-IT" sz="2000" i="1" dirty="0" err="1" smtClean="0"/>
              <a:t>iudicatam</a:t>
            </a:r>
            <a:r>
              <a:rPr lang="it-IT" sz="2000" i="1" dirty="0" smtClean="0"/>
              <a:t> </a:t>
            </a:r>
            <a:r>
              <a:rPr lang="it-IT" sz="2000" dirty="0" smtClean="0"/>
              <a:t>attraverso il</a:t>
            </a:r>
            <a:r>
              <a:rPr lang="it-IT" sz="2000" i="1" dirty="0" smtClean="0"/>
              <a:t> double </a:t>
            </a:r>
            <a:r>
              <a:rPr lang="it-IT" sz="2000" i="1" dirty="0" err="1" smtClean="0"/>
              <a:t>degrée</a:t>
            </a:r>
            <a:r>
              <a:rPr lang="it-IT" sz="2000" i="1" dirty="0" smtClean="0"/>
              <a:t> de </a:t>
            </a:r>
            <a:r>
              <a:rPr lang="it-IT" sz="2000" i="1" dirty="0" err="1" smtClean="0"/>
              <a:t>juridiction</a:t>
            </a:r>
            <a:endParaRPr lang="it-IT" sz="2000" i="1" dirty="0" smtClean="0"/>
          </a:p>
          <a:p>
            <a:pPr marL="457200" indent="-457200" algn="ctr">
              <a:buAutoNum type="arabicPeriod"/>
            </a:pPr>
            <a:r>
              <a:rPr lang="it-IT" sz="2000" dirty="0" smtClean="0"/>
              <a:t>Vincolo del giudice di merito dopo il secondo annullamento a sezioni unite (riforma 1° aprile 1837)</a:t>
            </a:r>
            <a:endParaRPr lang="it-IT" sz="2000" dirty="0"/>
          </a:p>
        </p:txBody>
      </p:sp>
    </p:spTree>
    <p:extLst>
      <p:ext uri="{BB962C8B-B14F-4D97-AF65-F5344CB8AC3E}">
        <p14:creationId xmlns:p14="http://schemas.microsoft.com/office/powerpoint/2010/main" val="199932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71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000" b="1" dirty="0" smtClean="0"/>
              <a:t>Recezione del modello francese negli Stati preunitari</a:t>
            </a:r>
          </a:p>
          <a:p>
            <a:pPr algn="ctr"/>
            <a:r>
              <a:rPr lang="it-IT" sz="2000" b="1" dirty="0"/>
              <a:t>e</a:t>
            </a:r>
            <a:r>
              <a:rPr lang="it-IT" sz="2000" b="1" dirty="0" smtClean="0"/>
              <a:t> poi nel Regno d’Italia</a:t>
            </a:r>
          </a:p>
          <a:p>
            <a:pPr algn="ctr"/>
            <a:endParaRPr lang="it-IT" sz="2000" dirty="0" smtClean="0"/>
          </a:p>
          <a:p>
            <a:pPr algn="ctr"/>
            <a:r>
              <a:rPr lang="it-IT" sz="2000" dirty="0" smtClean="0"/>
              <a:t>Recezione del modello francese attraverso la legge piemontese del 1847</a:t>
            </a:r>
          </a:p>
          <a:p>
            <a:pPr algn="ctr"/>
            <a:r>
              <a:rPr lang="it-IT" sz="2000" dirty="0" err="1" smtClean="0"/>
              <a:t>c.p.c.</a:t>
            </a:r>
            <a:r>
              <a:rPr lang="it-IT" sz="2000" dirty="0" smtClean="0"/>
              <a:t> 1865 art. 465</a:t>
            </a:r>
          </a:p>
          <a:p>
            <a:pPr algn="ctr"/>
            <a:r>
              <a:rPr lang="it-IT" sz="2000" dirty="0" smtClean="0"/>
              <a:t>Mezzo di impugnazione straordinario che seguiva la formazione del giudicato</a:t>
            </a:r>
          </a:p>
          <a:p>
            <a:pPr algn="ctr"/>
            <a:r>
              <a:rPr lang="it-IT" sz="2000" dirty="0" smtClean="0"/>
              <a:t>Appello devolutivo e sentenza di secondo grado esecutiva per legge</a:t>
            </a:r>
          </a:p>
          <a:p>
            <a:pPr algn="ctr"/>
            <a:r>
              <a:rPr lang="it-IT" sz="2000" dirty="0" smtClean="0"/>
              <a:t>Vincolo del giudice di rinvio soltanto dopo la seconda cassazione della sentenza, a sezioni unite e per gli stessi motivi</a:t>
            </a:r>
          </a:p>
          <a:p>
            <a:pPr algn="ctr"/>
            <a:r>
              <a:rPr lang="it-IT" sz="2000" dirty="0" smtClean="0"/>
              <a:t>Cinque Corti di cassazione (Torino, Firenze, Roma, Napoli, Palermo)</a:t>
            </a:r>
          </a:p>
          <a:p>
            <a:pPr algn="ctr"/>
            <a:r>
              <a:rPr lang="it-IT" sz="2000" dirty="0" smtClean="0"/>
              <a:t>Nel Lombardo-Veneto sistema austriaco della </a:t>
            </a:r>
            <a:r>
              <a:rPr lang="it-IT" sz="2000" i="1" dirty="0" err="1" smtClean="0"/>
              <a:t>Revision</a:t>
            </a:r>
            <a:r>
              <a:rPr lang="it-IT" sz="2000" dirty="0" smtClean="0"/>
              <a:t> (terza istanza): Regolamento giudiziario 1815</a:t>
            </a:r>
          </a:p>
          <a:p>
            <a:pPr algn="ctr"/>
            <a:r>
              <a:rPr lang="it-IT" sz="2000" dirty="0" smtClean="0"/>
              <a:t>Progetto </a:t>
            </a:r>
            <a:r>
              <a:rPr lang="it-IT" sz="2000" dirty="0" err="1" smtClean="0"/>
              <a:t>Cassinis</a:t>
            </a:r>
            <a:r>
              <a:rPr lang="it-IT" sz="2000" dirty="0" smtClean="0"/>
              <a:t> 1861: terza istanza con unica Corte suprema con il compito di dirimere i conflitti di giurisprudenza tra corti regionali</a:t>
            </a:r>
          </a:p>
          <a:p>
            <a:pPr algn="ctr"/>
            <a:r>
              <a:rPr lang="it-IT" sz="2000" dirty="0" smtClean="0"/>
              <a:t>Critiche verso il sistema della cassazione centralizzato da parte dei giuristi lombardi ed emiliani</a:t>
            </a:r>
          </a:p>
          <a:p>
            <a:pPr algn="ctr"/>
            <a:r>
              <a:rPr lang="it-IT" sz="2000" dirty="0" smtClean="0"/>
              <a:t>Manifestazione del principio di autorità e strumento di legittimazione dell’assolutismo monarchico, secondo una concezione gerarchica della giustizia</a:t>
            </a:r>
          </a:p>
          <a:p>
            <a:pPr algn="ctr"/>
            <a:r>
              <a:rPr lang="it-IT" sz="2000" dirty="0" smtClean="0"/>
              <a:t>Sistema della revisione  e della terza istanza come espressione di libertà</a:t>
            </a:r>
          </a:p>
          <a:p>
            <a:pPr algn="ctr"/>
            <a:endParaRPr lang="it-IT" sz="2000" dirty="0" smtClean="0"/>
          </a:p>
          <a:p>
            <a:pPr algn="ctr"/>
            <a:endParaRPr lang="it-IT" sz="2000" dirty="0" smtClean="0"/>
          </a:p>
        </p:txBody>
      </p:sp>
    </p:spTree>
    <p:extLst>
      <p:ext uri="{BB962C8B-B14F-4D97-AF65-F5344CB8AC3E}">
        <p14:creationId xmlns:p14="http://schemas.microsoft.com/office/powerpoint/2010/main" val="3117340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000" b="1" dirty="0" smtClean="0"/>
              <a:t>Unificazione della Cassazione</a:t>
            </a:r>
          </a:p>
          <a:p>
            <a:pPr algn="ctr"/>
            <a:r>
              <a:rPr lang="it-IT" sz="2000" b="1" dirty="0" smtClean="0"/>
              <a:t>(1923)</a:t>
            </a:r>
            <a:endParaRPr lang="it-IT" sz="2000" dirty="0" smtClean="0"/>
          </a:p>
          <a:p>
            <a:pPr algn="ctr"/>
            <a:endParaRPr lang="it-IT" sz="2000" dirty="0"/>
          </a:p>
          <a:p>
            <a:pPr algn="ctr"/>
            <a:r>
              <a:rPr lang="it-IT" sz="2000" dirty="0" smtClean="0"/>
              <a:t>Ordinamento giudiziario fortemente burocratico e gerarchico</a:t>
            </a:r>
          </a:p>
          <a:p>
            <a:pPr algn="ctr"/>
            <a:r>
              <a:rPr lang="it-IT" sz="2000" dirty="0" smtClean="0"/>
              <a:t>(decreto 6 dicembre 1865)</a:t>
            </a:r>
          </a:p>
          <a:p>
            <a:pPr algn="ctr"/>
            <a:r>
              <a:rPr lang="it-IT" sz="2000" dirty="0" smtClean="0"/>
              <a:t>Opera di </a:t>
            </a:r>
            <a:r>
              <a:rPr lang="it-IT" sz="2000" dirty="0" err="1" smtClean="0"/>
              <a:t>Calamandrei</a:t>
            </a:r>
            <a:r>
              <a:rPr lang="it-IT" sz="2000" dirty="0" smtClean="0"/>
              <a:t>, </a:t>
            </a:r>
            <a:r>
              <a:rPr lang="it-IT" sz="2000" i="1" dirty="0" smtClean="0"/>
              <a:t>Cassazione civile</a:t>
            </a:r>
            <a:r>
              <a:rPr lang="it-IT" sz="2000" dirty="0" smtClean="0"/>
              <a:t>, 1920</a:t>
            </a:r>
          </a:p>
          <a:p>
            <a:pPr algn="ctr"/>
            <a:r>
              <a:rPr lang="it-IT" sz="2000" dirty="0" smtClean="0"/>
              <a:t>«La Cassazione deve curarsi, più che di risolvere secondo giustizia il caso concreto, di suggerire per il futuro l’interpretazione teorica corrispondente in astratto alla volontà del legislatore», sicché va lasciata «senza che il diretto contatto coi fatti ne intorbidi il lavoro, al suo puro ufficio di formulazione di massime»</a:t>
            </a:r>
          </a:p>
          <a:p>
            <a:pPr algn="ctr"/>
            <a:r>
              <a:rPr lang="it-IT" sz="2000" dirty="0" smtClean="0"/>
              <a:t>Propone: 1. unificazione, 2. solo </a:t>
            </a:r>
            <a:r>
              <a:rPr lang="it-IT" sz="2000" i="1" dirty="0" err="1" smtClean="0"/>
              <a:t>errores</a:t>
            </a:r>
            <a:r>
              <a:rPr lang="it-IT" sz="2000" i="1" dirty="0" smtClean="0"/>
              <a:t> in iudicando</a:t>
            </a:r>
            <a:r>
              <a:rPr lang="it-IT" sz="2000" dirty="0" smtClean="0"/>
              <a:t>, limitatamente alle questioni suscettibili di avere un influsso sulla futura interpretazione del diritto obiettivo, 3. no al controllo sulla motivazione, 4. introduzione dell’efficacia vincolante del principio di diritto, 5. filtri all’ingresso dei ricorsi, 6. depositi </a:t>
            </a:r>
            <a:r>
              <a:rPr lang="it-IT" sz="2000" i="1" dirty="0" smtClean="0"/>
              <a:t>pro </a:t>
            </a:r>
            <a:r>
              <a:rPr lang="it-IT" sz="2000" i="1" dirty="0" err="1" smtClean="0"/>
              <a:t>expensis</a:t>
            </a:r>
            <a:r>
              <a:rPr lang="it-IT" sz="2000" dirty="0" smtClean="0"/>
              <a:t> e multe sanzionatorie</a:t>
            </a:r>
          </a:p>
          <a:p>
            <a:pPr algn="ctr"/>
            <a:r>
              <a:rPr lang="it-IT" sz="2000" dirty="0" err="1" smtClean="0"/>
              <a:t>r.d.</a:t>
            </a:r>
            <a:r>
              <a:rPr lang="it-IT" sz="2000" dirty="0" smtClean="0"/>
              <a:t> 24 marzo 1923, n. 601 – unificazione della Corte di cassazione</a:t>
            </a:r>
          </a:p>
          <a:p>
            <a:pPr algn="ctr"/>
            <a:r>
              <a:rPr lang="it-IT" sz="2000" dirty="0"/>
              <a:t>c</a:t>
            </a:r>
            <a:r>
              <a:rPr lang="it-IT" sz="2000" dirty="0" smtClean="0"/>
              <a:t>elebrata come simbolo dell’unità nazionale finalmente raggiunta</a:t>
            </a:r>
          </a:p>
          <a:p>
            <a:pPr algn="ctr"/>
            <a:r>
              <a:rPr lang="it-IT" sz="2000" dirty="0" smtClean="0"/>
              <a:t>Art. 61: «mantenere l’esatta osservanza delle leggi»</a:t>
            </a:r>
            <a:endParaRPr lang="it-IT" sz="2000" dirty="0"/>
          </a:p>
          <a:p>
            <a:pPr algn="ctr"/>
            <a:endParaRPr lang="it-IT" sz="2000" dirty="0" smtClean="0"/>
          </a:p>
        </p:txBody>
      </p:sp>
    </p:spTree>
    <p:extLst>
      <p:ext uri="{BB962C8B-B14F-4D97-AF65-F5344CB8AC3E}">
        <p14:creationId xmlns:p14="http://schemas.microsoft.com/office/powerpoint/2010/main" val="858621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ttangolo 1"/>
          <p:cNvSpPr>
            <a:spLocks noChangeArrowheads="1"/>
          </p:cNvSpPr>
          <p:nvPr/>
        </p:nvSpPr>
        <p:spPr bwMode="auto">
          <a:xfrm>
            <a:off x="323850" y="333375"/>
            <a:ext cx="882015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it-IT" sz="2400" b="1" dirty="0"/>
              <a:t>Regio Decreto 30 gennaio 1941, n. </a:t>
            </a:r>
            <a:r>
              <a:rPr lang="it-IT" sz="2400" b="1" dirty="0" smtClean="0"/>
              <a:t>12</a:t>
            </a:r>
          </a:p>
          <a:p>
            <a:pPr algn="ctr"/>
            <a:endParaRPr lang="it-IT" sz="2400" b="1" dirty="0" smtClean="0"/>
          </a:p>
          <a:p>
            <a:pPr algn="ctr"/>
            <a:r>
              <a:rPr lang="it-IT" sz="2400" b="1" dirty="0" smtClean="0"/>
              <a:t>Art. 65</a:t>
            </a:r>
          </a:p>
          <a:p>
            <a:pPr algn="ctr"/>
            <a:r>
              <a:rPr lang="it-IT" sz="2400" i="1" dirty="0" smtClean="0"/>
              <a:t>Attribuzioni </a:t>
            </a:r>
            <a:r>
              <a:rPr lang="it-IT" sz="2400" i="1" dirty="0"/>
              <a:t>della corte suprema di </a:t>
            </a:r>
            <a:r>
              <a:rPr lang="it-IT" sz="2400" i="1" dirty="0" smtClean="0"/>
              <a:t>cassazione</a:t>
            </a:r>
            <a:r>
              <a:rPr lang="it-IT" sz="2400" dirty="0" smtClean="0"/>
              <a:t> </a:t>
            </a:r>
          </a:p>
          <a:p>
            <a:pPr algn="just"/>
            <a:r>
              <a:rPr lang="it-IT" sz="2400" dirty="0" smtClean="0"/>
              <a:t>La </a:t>
            </a:r>
            <a:r>
              <a:rPr lang="it-IT" sz="2400" dirty="0"/>
              <a:t>corte suprema di cassazione, quale organo supremo della </a:t>
            </a:r>
            <a:r>
              <a:rPr lang="it-IT" sz="2400" b="1" dirty="0"/>
              <a:t>giustizia</a:t>
            </a:r>
            <a:r>
              <a:rPr lang="it-IT" sz="2400" dirty="0"/>
              <a:t>, assicura l'</a:t>
            </a:r>
            <a:r>
              <a:rPr lang="it-IT" sz="2400" b="1" dirty="0"/>
              <a:t>esatta osservanza</a:t>
            </a:r>
            <a:r>
              <a:rPr lang="it-IT" sz="2400" dirty="0"/>
              <a:t> e l'</a:t>
            </a:r>
            <a:r>
              <a:rPr lang="it-IT" sz="2400" b="1" dirty="0"/>
              <a:t>uniforme interpretazione</a:t>
            </a:r>
            <a:r>
              <a:rPr lang="it-IT" sz="2400" dirty="0"/>
              <a:t> della legge, l'</a:t>
            </a:r>
            <a:r>
              <a:rPr lang="it-IT" sz="2400" b="1" dirty="0"/>
              <a:t>unità del diritto oggettivo</a:t>
            </a:r>
            <a:r>
              <a:rPr lang="it-IT" sz="2400" dirty="0"/>
              <a:t> nazionale, il rispetto dei limiti delle diverse giurisdizioni; regola i conflitti di competenza e di attribuzioni, ed adempie gli altri compiti ad essa conferiti dalla legge.</a:t>
            </a:r>
          </a:p>
          <a:p>
            <a:pPr algn="just"/>
            <a:r>
              <a:rPr lang="it-IT" sz="2400" dirty="0" smtClean="0"/>
              <a:t>La </a:t>
            </a:r>
            <a:r>
              <a:rPr lang="it-IT" sz="2400" dirty="0"/>
              <a:t>corte suprema di cassazione ha sede in Roma ed ha giurisdizione su tutto il territorio dello Stato</a:t>
            </a:r>
            <a:r>
              <a:rPr lang="it-IT" sz="2400" dirty="0" smtClean="0"/>
              <a:t>.</a:t>
            </a:r>
          </a:p>
          <a:p>
            <a:pPr algn="just"/>
            <a:endParaRPr lang="it-IT" sz="2400" dirty="0"/>
          </a:p>
          <a:p>
            <a:pPr algn="just"/>
            <a:r>
              <a:rPr lang="it-IT" sz="2400" dirty="0" smtClean="0"/>
              <a:t>Relazione n. 10: la Cassazione, posta al vertice della piramide giudiziaria, come un organo d’interpretazione quasi-autentica della legge, dal quale «si irradia sull’amministrazione della giustizia una luce intensa e perenne»</a:t>
            </a:r>
          </a:p>
        </p:txBody>
      </p:sp>
    </p:spTree>
    <p:extLst>
      <p:ext uri="{BB962C8B-B14F-4D97-AF65-F5344CB8AC3E}">
        <p14:creationId xmlns:p14="http://schemas.microsoft.com/office/powerpoint/2010/main" val="3998744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2559</TotalTime>
  <Words>3127</Words>
  <Application>Microsoft Office PowerPoint</Application>
  <PresentationFormat>Presentazione su schermo (4:3)</PresentationFormat>
  <Paragraphs>214</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Lercari S.r.l.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vgoffredi</dc:creator>
  <cp:lastModifiedBy>Utente</cp:lastModifiedBy>
  <cp:revision>282</cp:revision>
  <dcterms:created xsi:type="dcterms:W3CDTF">2010-10-09T09:31:31Z</dcterms:created>
  <dcterms:modified xsi:type="dcterms:W3CDTF">2018-02-01T16:56:52Z</dcterms:modified>
</cp:coreProperties>
</file>